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Lst>
  <p:notesMasterIdLst>
    <p:notesMasterId r:id="rId62"/>
  </p:notesMasterIdLst>
  <p:sldIdLst>
    <p:sldId id="344" r:id="rId3"/>
    <p:sldId id="345" r:id="rId4"/>
    <p:sldId id="256" r:id="rId5"/>
    <p:sldId id="257" r:id="rId6"/>
    <p:sldId id="261" r:id="rId7"/>
    <p:sldId id="260" r:id="rId8"/>
    <p:sldId id="258" r:id="rId9"/>
    <p:sldId id="259"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84" r:id="rId25"/>
    <p:sldId id="281" r:id="rId26"/>
    <p:sldId id="309" r:id="rId27"/>
    <p:sldId id="310" r:id="rId28"/>
    <p:sldId id="311" r:id="rId29"/>
    <p:sldId id="342" r:id="rId30"/>
    <p:sldId id="340" r:id="rId31"/>
    <p:sldId id="341" r:id="rId32"/>
    <p:sldId id="276" r:id="rId33"/>
    <p:sldId id="277" r:id="rId34"/>
    <p:sldId id="278" r:id="rId35"/>
    <p:sldId id="279" r:id="rId36"/>
    <p:sldId id="280" r:id="rId37"/>
    <p:sldId id="339" r:id="rId38"/>
    <p:sldId id="334" r:id="rId39"/>
    <p:sldId id="286" r:id="rId40"/>
    <p:sldId id="288" r:id="rId41"/>
    <p:sldId id="287" r:id="rId42"/>
    <p:sldId id="289" r:id="rId43"/>
    <p:sldId id="290" r:id="rId44"/>
    <p:sldId id="291" r:id="rId45"/>
    <p:sldId id="292" r:id="rId46"/>
    <p:sldId id="333" r:id="rId47"/>
    <p:sldId id="293" r:id="rId48"/>
    <p:sldId id="294" r:id="rId49"/>
    <p:sldId id="295" r:id="rId50"/>
    <p:sldId id="296" r:id="rId51"/>
    <p:sldId id="297" r:id="rId52"/>
    <p:sldId id="298" r:id="rId53"/>
    <p:sldId id="299" r:id="rId54"/>
    <p:sldId id="300" r:id="rId55"/>
    <p:sldId id="332" r:id="rId56"/>
    <p:sldId id="315" r:id="rId57"/>
    <p:sldId id="316" r:id="rId58"/>
    <p:sldId id="317" r:id="rId59"/>
    <p:sldId id="318" r:id="rId60"/>
    <p:sldId id="337" r:id="rId6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0C6F26-E960-4F47-82C6-22A948E133CF}" type="datetimeFigureOut">
              <a:rPr lang="en-US" smtClean="0"/>
              <a:pPr/>
              <a:t>12/26/2013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971554-F563-4600-AED8-6223E3CCEE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a:lstStyle/>
          <a:p>
            <a:fld id="{042AED99-7FB4-404E-8A97-64753DCE42EC}" type="slidenum">
              <a:rPr kumimoji="0" lang="en-US" smtClean="0"/>
              <a:pPr/>
              <a:t>‹#›</a:t>
            </a:fld>
            <a:endParaRPr kumimoji="0"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a:xfrm>
            <a:off x="7924800" y="6416675"/>
            <a:ext cx="762000" cy="365125"/>
          </a:xfrm>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12/26/2013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12/26/2013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7C9B81F-C347-4BEF-BFDF-29C42F48304A}" type="datetimeFigureOut">
              <a:rPr lang="en-US" smtClean="0"/>
              <a:pPr/>
              <a:t>12/26/2013</a:t>
            </a:fld>
            <a:endParaRPr lang="en-US" dirty="0">
              <a:solidFill>
                <a:schemeClr val="tx2">
                  <a:shade val="90000"/>
                </a:scheme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eaLnBrk="1" latinLnBrk="0" hangingPunct="1"/>
            <a:endParaRPr kumimoji="0" lang="en-US" dirty="0">
              <a:solidFill>
                <a:schemeClr val="tx2">
                  <a:shade val="90000"/>
                </a:scheme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ask.com/allabout?q=Soil&amp;qsrc=470" TargetMode="Externa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hyperlink" Target="Sardar%20sarovar%20dam%20on%20Narmada%20river%20overfl_001.3gp"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ask.com/wiki/Volumetric_flow_rate?qsrc=3044" TargetMode="External"/><Relationship Id="rId2" Type="http://schemas.openxmlformats.org/officeDocument/2006/relationships/hyperlink" Target="http://www.ask.com/wiki/Hydrology?qsrc=3044"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www.ask.com/wiki/Great_Lakes?qsrc=3044" TargetMode="External"/><Relationship Id="rId2" Type="http://schemas.openxmlformats.org/officeDocument/2006/relationships/hyperlink" Target="http://www.ask.com/wiki/Sea_lamprey?qsrc=3044" TargetMode="External"/><Relationship Id="rId1" Type="http://schemas.openxmlformats.org/officeDocument/2006/relationships/slideLayout" Target="../slideLayouts/slideLayout13.xml"/><Relationship Id="rId4" Type="http://schemas.openxmlformats.org/officeDocument/2006/relationships/hyperlink" Target="http://www.ask.com/wiki/Lampricide?qsrc=3044"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www.ask.com/wiki/Dam?qsrc=3044" TargetMode="External"/><Relationship Id="rId2" Type="http://schemas.openxmlformats.org/officeDocument/2006/relationships/hyperlink" Target="http://www.ask.com/wiki/Head_(hydraulic)?qsrc=3044" TargetMode="External"/><Relationship Id="rId1" Type="http://schemas.openxmlformats.org/officeDocument/2006/relationships/slideLayout" Target="../slideLayouts/slideLayout13.xml"/><Relationship Id="rId6" Type="http://schemas.openxmlformats.org/officeDocument/2006/relationships/hyperlink" Target="http://www.ask.com/wiki/Barrage_(dam)" TargetMode="External"/><Relationship Id="rId5" Type="http://schemas.openxmlformats.org/officeDocument/2006/relationships/hyperlink" Target="http://www.ask.com/wiki/French_Language?qsrc=3044" TargetMode="External"/><Relationship Id="rId4" Type="http://schemas.openxmlformats.org/officeDocument/2006/relationships/hyperlink" Target="http://en.wiktionary.org/wiki/barrage"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sk.com/wiki/Reservoir?qsrc=3044" TargetMode="External"/><Relationship Id="rId2" Type="http://schemas.openxmlformats.org/officeDocument/2006/relationships/hyperlink" Target="http://www.ask.com/wiki/World_Commission_on_Dams?qsrc=3044" TargetMode="External"/><Relationship Id="rId1" Type="http://schemas.openxmlformats.org/officeDocument/2006/relationships/slideLayout" Target="../slideLayouts/slideLayout13.xml"/><Relationship Id="rId5" Type="http://schemas.openxmlformats.org/officeDocument/2006/relationships/hyperlink" Target="http://www.ask.com/wiki/Headworks?qsrc=3044" TargetMode="External"/><Relationship Id="rId4" Type="http://schemas.openxmlformats.org/officeDocument/2006/relationships/hyperlink" Target="http://www.ask.com/wiki/Meander?qsrc=3044"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sk.com/wiki/Tidal_barrage?qsrc=3044" TargetMode="External"/><Relationship Id="rId2" Type="http://schemas.openxmlformats.org/officeDocument/2006/relationships/hyperlink" Target="http://www.ask.com/wiki/Tidal_power?qsrc=3044" TargetMode="Externa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 Id="rId5" Type="http://schemas.openxmlformats.org/officeDocument/2006/relationships/image" Target="../media/image38.jpeg"/><Relationship Id="rId4" Type="http://schemas.openxmlformats.org/officeDocument/2006/relationships/image" Target="../media/image3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answers.ask.com/Science/Physics/what_is_evaporation"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idx="4294967295"/>
          </p:nvPr>
        </p:nvSpPr>
        <p:spPr>
          <a:xfrm>
            <a:off x="685800" y="457200"/>
            <a:ext cx="8534400" cy="1901825"/>
          </a:xfrm>
        </p:spPr>
        <p:txBody>
          <a:bodyPr/>
          <a:lstStyle/>
          <a:p>
            <a:pPr algn="ctr"/>
            <a:r>
              <a:rPr lang="en-US" sz="3200" dirty="0" smtClean="0"/>
              <a:t>VADODARA INSTITUTE OF ENGINEERING</a:t>
            </a:r>
            <a:br>
              <a:rPr lang="en-US" sz="3200" dirty="0" smtClean="0"/>
            </a:br>
            <a:r>
              <a:rPr lang="en-US" sz="3200" dirty="0" smtClean="0"/>
              <a:t/>
            </a:r>
            <a:br>
              <a:rPr lang="en-US" sz="3200" dirty="0" smtClean="0"/>
            </a:br>
            <a:r>
              <a:rPr lang="en-US" sz="3200" dirty="0" smtClean="0"/>
              <a:t>Institute Code : 080</a:t>
            </a:r>
            <a:endParaRPr lang="en-IN" sz="3200" dirty="0" smtClean="0"/>
          </a:p>
        </p:txBody>
      </p:sp>
      <p:sp>
        <p:nvSpPr>
          <p:cNvPr id="102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pPr eaLnBrk="0" hangingPunct="0"/>
            <a:endParaRPr lang="en-US"/>
          </a:p>
        </p:txBody>
      </p:sp>
      <p:graphicFrame>
        <p:nvGraphicFramePr>
          <p:cNvPr id="1026" name="Object 1"/>
          <p:cNvGraphicFramePr>
            <a:graphicFrameLocks noChangeAspect="1"/>
          </p:cNvGraphicFramePr>
          <p:nvPr/>
        </p:nvGraphicFramePr>
        <p:xfrm>
          <a:off x="3581400" y="3394075"/>
          <a:ext cx="2706688" cy="2822575"/>
        </p:xfrm>
        <a:graphic>
          <a:graphicData uri="http://schemas.openxmlformats.org/presentationml/2006/ole">
            <p:oleObj spid="_x0000_s64514" r:id="rId3" imgW="3490920" imgH="3622320" progId="">
              <p:embed/>
            </p:oleObj>
          </a:graphicData>
        </a:graphic>
      </p:graphicFrame>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1752600"/>
            <a:ext cx="4876800" cy="4524315"/>
          </a:xfrm>
          <a:prstGeom prst="rect">
            <a:avLst/>
          </a:prstGeom>
        </p:spPr>
        <p:txBody>
          <a:bodyPr wrap="square">
            <a:spAutoFit/>
          </a:bodyPr>
          <a:lstStyle/>
          <a:p>
            <a:r>
              <a:rPr lang="en-US" sz="3600" dirty="0" smtClean="0"/>
              <a:t>The rate of transpiration is the amount of water vapor that a plant loses from its leaves and stems per unit of time, depending on a number of biotic and abiotic factors.</a:t>
            </a:r>
            <a:endParaRPr lang="en-US" sz="3600" dirty="0"/>
          </a:p>
        </p:txBody>
      </p:sp>
      <p:sp>
        <p:nvSpPr>
          <p:cNvPr id="5" name="Rectangle 4"/>
          <p:cNvSpPr/>
          <p:nvPr/>
        </p:nvSpPr>
        <p:spPr>
          <a:xfrm>
            <a:off x="1219200" y="228600"/>
            <a:ext cx="6072946" cy="923330"/>
          </a:xfrm>
          <a:prstGeom prst="rect">
            <a:avLst/>
          </a:prstGeom>
          <a:noFill/>
        </p:spPr>
        <p:txBody>
          <a:bodyPr wrap="none" lIns="91440" tIns="45720" rIns="91440" bIns="45720">
            <a:spAutoFit/>
          </a:bodyPr>
          <a:lstStyle/>
          <a:p>
            <a:pPr algn="ct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TRANSPIRATION: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304800" y="0"/>
            <a:ext cx="837089"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6" descr="evapotranspiration.gif"/>
          <p:cNvPicPr>
            <a:picLocks noChangeAspect="1"/>
          </p:cNvPicPr>
          <p:nvPr/>
        </p:nvPicPr>
        <p:blipFill>
          <a:blip r:embed="rId2"/>
          <a:stretch>
            <a:fillRect/>
          </a:stretch>
        </p:blipFill>
        <p:spPr>
          <a:xfrm>
            <a:off x="304800" y="2590800"/>
            <a:ext cx="3200400" cy="2651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Scale>
                                      <p:cBhvr>
                                        <p:cTn id="25"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7"/>
                                        </p:tgtEl>
                                        <p:attrNameLst>
                                          <p:attrName>ppt_x</p:attrName>
                                          <p:attrName>ppt_y</p:attrName>
                                        </p:attrNameLst>
                                      </p:cBhvr>
                                    </p:animMotion>
                                    <p:animEffect transition="in" filter="fade">
                                      <p:cBhvr>
                                        <p:cTn id="27" dur="1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gtEl>
                                        <p:attrNameLst>
                                          <p:attrName>ppt_y</p:attrName>
                                        </p:attrNameLst>
                                      </p:cBhvr>
                                      <p:tavLst>
                                        <p:tav tm="0">
                                          <p:val>
                                            <p:strVal val="#ppt_y"/>
                                          </p:val>
                                        </p:tav>
                                        <p:tav tm="100000">
                                          <p:val>
                                            <p:strVal val="#ppt_y"/>
                                          </p:val>
                                        </p:tav>
                                      </p:tavLst>
                                    </p:anim>
                                    <p:anim calcmode="lin" valueType="num">
                                      <p:cBhvr>
                                        <p:cTn id="34"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Stransp.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813044"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8" name="Rectangle 7"/>
          <p:cNvSpPr/>
          <p:nvPr/>
        </p:nvSpPr>
        <p:spPr>
          <a:xfrm>
            <a:off x="1447800" y="304800"/>
            <a:ext cx="4961166" cy="1015663"/>
          </a:xfrm>
          <a:prstGeom prst="rect">
            <a:avLst/>
          </a:prstGeom>
          <a:noFill/>
        </p:spPr>
        <p:txBody>
          <a:bodyPr wrap="none" lIns="91440" tIns="45720" rIns="91440" bIns="45720">
            <a:spAutoFit/>
          </a:bodyPr>
          <a:lstStyle/>
          <a:p>
            <a:pPr algn="ctr"/>
            <a:r>
              <a:rPr lang="en-US" sz="6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precipitation</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9" name="Rectangle 8"/>
          <p:cNvSpPr/>
          <p:nvPr/>
        </p:nvSpPr>
        <p:spPr>
          <a:xfrm>
            <a:off x="609600" y="1905000"/>
            <a:ext cx="8305800" cy="4401205"/>
          </a:xfrm>
          <a:prstGeom prst="rect">
            <a:avLst/>
          </a:prstGeom>
        </p:spPr>
        <p:txBody>
          <a:bodyPr wrap="square">
            <a:spAutoFit/>
          </a:bodyPr>
          <a:lstStyle/>
          <a:p>
            <a:r>
              <a:rPr lang="en-US" sz="4000" dirty="0" smtClean="0"/>
              <a:t>Precipitation in chemistry is the formation of solids from a solution. In metrology, precipitation is the formation of clouds from water </a:t>
            </a:r>
            <a:r>
              <a:rPr lang="en-US" sz="4000" dirty="0" err="1" smtClean="0"/>
              <a:t>vapour</a:t>
            </a:r>
            <a:r>
              <a:rPr lang="en-US" sz="4000" dirty="0" smtClean="0"/>
              <a:t> that rises to the atmosphere and cools to form clouds which later pour rain or snow.</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ppt_x</p:attrName>
                                        </p:attrNameLst>
                                      </p:cBhvr>
                                      <p:tavLst>
                                        <p:tav tm="0">
                                          <p:val>
                                            <p:strVal val="#ppt_x-.2"/>
                                          </p:val>
                                        </p:tav>
                                        <p:tav tm="100000">
                                          <p:val>
                                            <p:strVal val="#ppt_x"/>
                                          </p:val>
                                        </p:tav>
                                      </p:tavLst>
                                    </p:anim>
                                    <p:anim calcmode="lin" valueType="num">
                                      <p:cBhvr>
                                        <p:cTn id="15"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9"/>
                                        </p:tgtEl>
                                        <p:attrNameLst>
                                          <p:attrName>ppt_y</p:attrName>
                                        </p:attrNameLst>
                                      </p:cBhvr>
                                      <p:tavLst>
                                        <p:tav tm="0">
                                          <p:val>
                                            <p:strVal val="#ppt_y"/>
                                          </p:val>
                                        </p:tav>
                                        <p:tav tm="100000">
                                          <p:val>
                                            <p:strVal val="#ppt_y"/>
                                          </p:val>
                                        </p:tav>
                                      </p:tavLst>
                                    </p:anim>
                                    <p:anim calcmode="lin" valueType="num">
                                      <p:cBhvr>
                                        <p:cTn id="2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667778_orig.jpg"/>
          <p:cNvPicPr>
            <a:picLocks noChangeAspect="1"/>
          </p:cNvPicPr>
          <p:nvPr/>
        </p:nvPicPr>
        <p:blipFill>
          <a:blip r:embed="rId2"/>
          <a:stretch>
            <a:fillRect/>
          </a:stretch>
        </p:blipFill>
        <p:spPr>
          <a:xfrm>
            <a:off x="5943600" y="1752600"/>
            <a:ext cx="2928938" cy="2286000"/>
          </a:xfrm>
          <a:prstGeom prst="rect">
            <a:avLst/>
          </a:prstGeom>
        </p:spPr>
      </p:pic>
      <p:pic>
        <p:nvPicPr>
          <p:cNvPr id="5" name="Picture 4" descr="images (1).jpg"/>
          <p:cNvPicPr>
            <a:picLocks noChangeAspect="1"/>
          </p:cNvPicPr>
          <p:nvPr/>
        </p:nvPicPr>
        <p:blipFill>
          <a:blip r:embed="rId3"/>
          <a:stretch>
            <a:fillRect/>
          </a:stretch>
        </p:blipFill>
        <p:spPr>
          <a:xfrm>
            <a:off x="5800968" y="4419600"/>
            <a:ext cx="3343031" cy="2438400"/>
          </a:xfrm>
          <a:prstGeom prst="rect">
            <a:avLst/>
          </a:prstGeom>
        </p:spPr>
      </p:pic>
      <p:pic>
        <p:nvPicPr>
          <p:cNvPr id="6" name="Picture 5" descr="images.jpg"/>
          <p:cNvPicPr>
            <a:picLocks noChangeAspect="1"/>
          </p:cNvPicPr>
          <p:nvPr/>
        </p:nvPicPr>
        <p:blipFill>
          <a:blip r:embed="rId4"/>
          <a:stretch>
            <a:fillRect/>
          </a:stretch>
        </p:blipFill>
        <p:spPr>
          <a:xfrm>
            <a:off x="1828800" y="4456122"/>
            <a:ext cx="3581400" cy="2401878"/>
          </a:xfrm>
          <a:prstGeom prst="rect">
            <a:avLst/>
          </a:prstGeom>
        </p:spPr>
      </p:pic>
      <p:sp>
        <p:nvSpPr>
          <p:cNvPr id="7" name="Rectangle 6"/>
          <p:cNvSpPr/>
          <p:nvPr/>
        </p:nvSpPr>
        <p:spPr>
          <a:xfrm>
            <a:off x="1447800" y="0"/>
            <a:ext cx="4435830" cy="1754326"/>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Precipitation</a:t>
            </a:r>
            <a:r>
              <a:rPr lang="en-U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p>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e.g.:</a:t>
            </a:r>
          </a:p>
        </p:txBody>
      </p:sp>
      <p:sp>
        <p:nvSpPr>
          <p:cNvPr id="8" name="Rectangle 7"/>
          <p:cNvSpPr/>
          <p:nvPr/>
        </p:nvSpPr>
        <p:spPr>
          <a:xfrm>
            <a:off x="457200" y="2209800"/>
            <a:ext cx="4572000" cy="1384995"/>
          </a:xfrm>
          <a:prstGeom prst="rect">
            <a:avLst/>
          </a:prstGeom>
        </p:spPr>
        <p:txBody>
          <a:bodyPr>
            <a:spAutoFit/>
          </a:bodyPr>
          <a:lstStyle/>
          <a:p>
            <a:pPr algn="ctr">
              <a:buNone/>
            </a:pPr>
            <a:r>
              <a:rPr lang="en-US" sz="2800" dirty="0" smtClean="0"/>
              <a:t>Precipitation = Run Off + Evaporation</a:t>
            </a:r>
          </a:p>
          <a:p>
            <a:pPr algn="ctr">
              <a:buNone/>
            </a:pPr>
            <a:r>
              <a:rPr lang="en-US" sz="2800" dirty="0" smtClean="0"/>
              <a:t>P = R + 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
                                        </p:tgtEl>
                                        <p:attrNameLst>
                                          <p:attrName>ppt_y</p:attrName>
                                        </p:attrNameLst>
                                      </p:cBhvr>
                                      <p:tavLst>
                                        <p:tav tm="0">
                                          <p:val>
                                            <p:strVal val="#ppt_y"/>
                                          </p:val>
                                        </p:tav>
                                        <p:tav tm="100000">
                                          <p:val>
                                            <p:strVal val="#ppt_y"/>
                                          </p:val>
                                        </p:tav>
                                      </p:tavLst>
                                    </p:anim>
                                    <p:anim calcmode="lin" valueType="num">
                                      <p:cBhvr>
                                        <p:cTn id="1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9"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ppt_x</p:attrName>
                                        </p:attrNameLst>
                                      </p:cBhvr>
                                      <p:tavLst>
                                        <p:tav tm="0">
                                          <p:val>
                                            <p:strVal val="#ppt_x-.2"/>
                                          </p:val>
                                        </p:tav>
                                        <p:tav tm="100000">
                                          <p:val>
                                            <p:strVal val="#ppt_x"/>
                                          </p:val>
                                        </p:tav>
                                      </p:tavLst>
                                    </p:anim>
                                    <p:anim calcmode="lin" valueType="num">
                                      <p:cBhvr>
                                        <p:cTn id="26"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ppt_x</p:attrName>
                                        </p:attrNameLst>
                                      </p:cBhvr>
                                      <p:tavLst>
                                        <p:tav tm="0">
                                          <p:val>
                                            <p:strVal val="#ppt_x-.2"/>
                                          </p:val>
                                        </p:tav>
                                        <p:tav tm="100000">
                                          <p:val>
                                            <p:strVal val="#ppt_x"/>
                                          </p:val>
                                        </p:tav>
                                      </p:tavLst>
                                    </p:anim>
                                    <p:anim calcmode="lin" valueType="num">
                                      <p:cBhvr>
                                        <p:cTn id="3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ppt_x</p:attrName>
                                        </p:attrNameLst>
                                      </p:cBhvr>
                                      <p:tavLst>
                                        <p:tav tm="0">
                                          <p:val>
                                            <p:strVal val="#ppt_x-.2"/>
                                          </p:val>
                                        </p:tav>
                                        <p:tav tm="100000">
                                          <p:val>
                                            <p:strVal val="#ppt_x"/>
                                          </p:val>
                                        </p:tav>
                                      </p:tavLst>
                                    </p:anim>
                                    <p:anim calcmode="lin" valueType="num">
                                      <p:cBhvr>
                                        <p:cTn id="40"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43400" y="1447800"/>
            <a:ext cx="4572000" cy="4524315"/>
          </a:xfrm>
          <a:prstGeom prst="rect">
            <a:avLst/>
          </a:prstGeom>
        </p:spPr>
        <p:txBody>
          <a:bodyPr>
            <a:spAutoFit/>
          </a:bodyPr>
          <a:lstStyle/>
          <a:p>
            <a:r>
              <a:rPr lang="en-US" sz="4800" b="1" dirty="0" smtClean="0"/>
              <a:t>Infiltration</a:t>
            </a:r>
            <a:r>
              <a:rPr lang="en-US" sz="4800" dirty="0" smtClean="0"/>
              <a:t> is the process by which water on the ground surface enters the </a:t>
            </a:r>
            <a:r>
              <a:rPr lang="en-US" sz="4800" dirty="0" smtClean="0">
                <a:hlinkClick r:id="rId2" tooltip="soil"/>
              </a:rPr>
              <a:t>soil</a:t>
            </a:r>
            <a:r>
              <a:rPr lang="en-US" sz="4800" dirty="0" smtClean="0"/>
              <a:t>.</a:t>
            </a:r>
            <a:endParaRPr lang="en-US" sz="4800" dirty="0"/>
          </a:p>
        </p:txBody>
      </p:sp>
      <p:sp>
        <p:nvSpPr>
          <p:cNvPr id="5" name="Rectangle 4"/>
          <p:cNvSpPr/>
          <p:nvPr/>
        </p:nvSpPr>
        <p:spPr>
          <a:xfrm>
            <a:off x="914400" y="381000"/>
            <a:ext cx="606384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 INFILTRATION: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 name="Picture 5" descr="Infiltration.jpg"/>
          <p:cNvPicPr>
            <a:picLocks noChangeAspect="1"/>
          </p:cNvPicPr>
          <p:nvPr/>
        </p:nvPicPr>
        <p:blipFill>
          <a:blip r:embed="rId3"/>
          <a:stretch>
            <a:fillRect/>
          </a:stretch>
        </p:blipFill>
        <p:spPr>
          <a:xfrm>
            <a:off x="304800" y="1600200"/>
            <a:ext cx="3657600" cy="4690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ppt_x</p:attrName>
                                        </p:attrNameLst>
                                      </p:cBhvr>
                                      <p:tavLst>
                                        <p:tav tm="0">
                                          <p:val>
                                            <p:strVal val="#ppt_x-.2"/>
                                          </p:val>
                                        </p:tav>
                                        <p:tav tm="100000">
                                          <p:val>
                                            <p:strVal val="#ppt_x"/>
                                          </p:val>
                                        </p:tav>
                                      </p:tavLst>
                                    </p:anim>
                                    <p:anim calcmode="lin" valueType="num">
                                      <p:cBhvr>
                                        <p:cTn id="17"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9"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ppt_x</p:attrName>
                                        </p:attrNameLst>
                                      </p:cBhvr>
                                      <p:tavLst>
                                        <p:tav tm="0">
                                          <p:val>
                                            <p:strVal val="#ppt_x-.2"/>
                                          </p:val>
                                        </p:tav>
                                        <p:tav tm="100000">
                                          <p:val>
                                            <p:strVal val="#ppt_x"/>
                                          </p:val>
                                        </p:tav>
                                      </p:tavLst>
                                    </p:anim>
                                    <p:anim calcmode="lin" valueType="num">
                                      <p:cBhvr>
                                        <p:cTn id="24"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828800"/>
            <a:ext cx="8077200" cy="6001643"/>
          </a:xfrm>
          <a:prstGeom prst="rect">
            <a:avLst/>
          </a:prstGeom>
        </p:spPr>
        <p:txBody>
          <a:bodyPr wrap="square">
            <a:spAutoFit/>
          </a:bodyPr>
          <a:lstStyle/>
          <a:p>
            <a:r>
              <a:rPr lang="en-US" sz="4800" dirty="0" smtClean="0"/>
              <a:t>A condensate is a liquid that is formed as a result of </a:t>
            </a:r>
            <a:r>
              <a:rPr lang="en-US" sz="4800" dirty="0" err="1" smtClean="0"/>
              <a:t>vapour</a:t>
            </a:r>
            <a:r>
              <a:rPr lang="en-US" sz="4800" dirty="0" smtClean="0"/>
              <a:t> cooling down and settling into a cold region or surface. The term may also refer to any substance</a:t>
            </a:r>
          </a:p>
          <a:p>
            <a:r>
              <a:rPr lang="en-US" sz="4800" dirty="0" smtClean="0"/>
              <a:t/>
            </a:r>
            <a:br>
              <a:rPr lang="en-US" sz="4800" dirty="0" smtClean="0"/>
            </a:br>
            <a:endParaRPr lang="en-US" sz="4800" dirty="0"/>
          </a:p>
        </p:txBody>
      </p:sp>
      <p:sp>
        <p:nvSpPr>
          <p:cNvPr id="5" name="Rectangle 4"/>
          <p:cNvSpPr/>
          <p:nvPr/>
        </p:nvSpPr>
        <p:spPr>
          <a:xfrm>
            <a:off x="1371600" y="304800"/>
            <a:ext cx="631961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5.CONDENSATION</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381000"/>
            <a:ext cx="416902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6.RUN  OFF:</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381000" y="1447800"/>
            <a:ext cx="8458200" cy="4832092"/>
          </a:xfrm>
          <a:prstGeom prst="rect">
            <a:avLst/>
          </a:prstGeom>
        </p:spPr>
        <p:txBody>
          <a:bodyPr wrap="square">
            <a:spAutoFit/>
          </a:bodyPr>
          <a:lstStyle/>
          <a:p>
            <a:r>
              <a:rPr lang="en-US" sz="4400" dirty="0" smtClean="0"/>
              <a:t>Surface water runoff is a step in the water cycle on Earth. When precipitation occurs, water only has a few locations where it can go. Water can infiltrate into the ground, evaporate, or become runoff.</a:t>
            </a:r>
            <a:endParaRPr lang="en-US"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4" presetClass="entr" presetSubtype="0" accel="10000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strVal val="#ppt_w*0.05"/>
                                          </p:val>
                                        </p:tav>
                                        <p:tav tm="100000">
                                          <p:val>
                                            <p:strVal val="#ppt_w"/>
                                          </p:val>
                                        </p:tav>
                                      </p:tavLst>
                                    </p:anim>
                                    <p:anim calcmode="lin" valueType="num">
                                      <p:cBhvr>
                                        <p:cTn id="15" dur="500" fill="hold"/>
                                        <p:tgtEl>
                                          <p:spTgt spid="5"/>
                                        </p:tgtEl>
                                        <p:attrNameLst>
                                          <p:attrName>ppt_h</p:attrName>
                                        </p:attrNameLst>
                                      </p:cBhvr>
                                      <p:tavLst>
                                        <p:tav tm="0">
                                          <p:val>
                                            <p:strVal val="#ppt_h"/>
                                          </p:val>
                                        </p:tav>
                                        <p:tav tm="100000">
                                          <p:val>
                                            <p:strVal val="#ppt_h"/>
                                          </p:val>
                                        </p:tav>
                                      </p:tavLst>
                                    </p:anim>
                                    <p:anim calcmode="lin" valueType="num">
                                      <p:cBhvr>
                                        <p:cTn id="16" dur="500" fill="hold"/>
                                        <p:tgtEl>
                                          <p:spTgt spid="5"/>
                                        </p:tgtEl>
                                        <p:attrNameLst>
                                          <p:attrName>ppt_x</p:attrName>
                                        </p:attrNameLst>
                                      </p:cBhvr>
                                      <p:tavLst>
                                        <p:tav tm="0">
                                          <p:val>
                                            <p:strVal val="#ppt_x-.2"/>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1"/>
            <a:ext cx="9144000" cy="68844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0"/>
            <a:ext cx="6611426"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7.GROUND WATER:</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4"/>
          <p:cNvSpPr/>
          <p:nvPr/>
        </p:nvSpPr>
        <p:spPr>
          <a:xfrm>
            <a:off x="914400" y="1447800"/>
            <a:ext cx="7848600" cy="4524315"/>
          </a:xfrm>
          <a:prstGeom prst="rect">
            <a:avLst/>
          </a:prstGeom>
        </p:spPr>
        <p:txBody>
          <a:bodyPr wrap="square">
            <a:spAutoFit/>
          </a:bodyPr>
          <a:lstStyle/>
          <a:p>
            <a:r>
              <a:rPr lang="en-US" sz="4800" dirty="0" smtClean="0"/>
              <a:t>the water beneath the surface of the ground, consisting largely of surface water that has seeped down: the source </a:t>
            </a:r>
            <a:r>
              <a:rPr lang="en-US" sz="4800" dirty="0" err="1" smtClean="0"/>
              <a:t>ofwater</a:t>
            </a:r>
            <a:r>
              <a:rPr lang="en-US" sz="4800" dirty="0" smtClean="0"/>
              <a:t> in springs and wells</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_3.1.7_Groundwater_Cycle02.gif"/>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313613" cy="1295400"/>
          </a:xfrm>
        </p:spPr>
        <p:txBody>
          <a:bodyPr>
            <a:norm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HYDROLOGICAL CYCLE,</a:t>
            </a:r>
            <a:b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DAMS,  BARRAGES, WIERS</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099" name="Content Placeholder 2"/>
          <p:cNvSpPr>
            <a:spLocks noGrp="1"/>
          </p:cNvSpPr>
          <p:nvPr>
            <p:ph idx="1"/>
          </p:nvPr>
        </p:nvSpPr>
        <p:spPr>
          <a:xfrm>
            <a:off x="533400" y="3200400"/>
            <a:ext cx="7848600" cy="2819400"/>
          </a:xfrm>
        </p:spPr>
        <p:txBody>
          <a:bodyPr>
            <a:noAutofit/>
          </a:bodyPr>
          <a:lstStyle/>
          <a:p>
            <a:pPr>
              <a:spcBef>
                <a:spcPts val="0"/>
              </a:spcBef>
              <a:buNone/>
            </a:pPr>
            <a:r>
              <a:rPr lang="en-US" sz="1500" dirty="0" smtClean="0">
                <a:latin typeface="Times New Roman" pitchFamily="18" charset="0"/>
                <a:cs typeface="Times New Roman" pitchFamily="18" charset="0"/>
              </a:rPr>
              <a:t>Name and enrollment no. : </a:t>
            </a:r>
            <a:r>
              <a:rPr lang="en-US"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ANAND PATEL </a:t>
            </a:r>
            <a:r>
              <a:rPr lang="en-US" sz="1500" dirty="0" smtClean="0">
                <a:latin typeface="Times New Roman" pitchFamily="18" charset="0"/>
                <a:cs typeface="Times New Roman" pitchFamily="18" charset="0"/>
              </a:rPr>
              <a:t>             130800119054</a:t>
            </a:r>
          </a:p>
          <a:p>
            <a:pPr>
              <a:spcBef>
                <a:spcPts val="0"/>
              </a:spcBef>
            </a:pPr>
            <a:endParaRPr lang="en-US" sz="1500" dirty="0" smtClean="0">
              <a:latin typeface="Times New Roman" pitchFamily="18" charset="0"/>
              <a:cs typeface="Times New Roman" pitchFamily="18" charset="0"/>
            </a:endParaRPr>
          </a:p>
          <a:p>
            <a:pPr>
              <a:spcBef>
                <a:spcPts val="0"/>
              </a:spcBef>
              <a:buNone/>
            </a:pPr>
            <a:r>
              <a:rPr lang="en-US" sz="1500" dirty="0" smtClean="0">
                <a:latin typeface="Times New Roman" pitchFamily="18" charset="0"/>
                <a:cs typeface="Times New Roman" pitchFamily="18" charset="0"/>
              </a:rPr>
              <a:t>				SIMRAN HASRAJANI 130800119031</a:t>
            </a:r>
          </a:p>
          <a:p>
            <a:pPr>
              <a:spcBef>
                <a:spcPts val="0"/>
              </a:spcBef>
              <a:buNone/>
            </a:pPr>
            <a:endParaRPr lang="en-US" sz="1500" dirty="0" smtClean="0">
              <a:latin typeface="Times New Roman" pitchFamily="18" charset="0"/>
              <a:cs typeface="Times New Roman" pitchFamily="18" charset="0"/>
            </a:endParaRPr>
          </a:p>
          <a:p>
            <a:pPr>
              <a:spcBef>
                <a:spcPts val="0"/>
              </a:spcBef>
              <a:buNone/>
            </a:pPr>
            <a:r>
              <a:rPr lang="en-US" sz="1500" dirty="0" smtClean="0">
                <a:latin typeface="Times New Roman" pitchFamily="18" charset="0"/>
                <a:cs typeface="Times New Roman" pitchFamily="18" charset="0"/>
              </a:rPr>
              <a:t>				SHIV </a:t>
            </a:r>
            <a:r>
              <a:rPr lang="en-US" sz="1500" dirty="0" smtClean="0">
                <a:latin typeface="Times New Roman" pitchFamily="18" charset="0"/>
                <a:cs typeface="Times New Roman" pitchFamily="18" charset="0"/>
              </a:rPr>
              <a:t>PATEL                  </a:t>
            </a:r>
            <a:r>
              <a:rPr lang="en-US" sz="1500" dirty="0" smtClean="0">
                <a:latin typeface="Times New Roman" pitchFamily="18" charset="0"/>
                <a:cs typeface="Times New Roman" pitchFamily="18" charset="0"/>
              </a:rPr>
              <a:t>130800119076</a:t>
            </a:r>
          </a:p>
          <a:p>
            <a:pPr>
              <a:spcBef>
                <a:spcPts val="0"/>
              </a:spcBef>
              <a:buNone/>
            </a:pPr>
            <a:r>
              <a:rPr lang="en-US" sz="1500" dirty="0" smtClean="0">
                <a:latin typeface="Times New Roman" pitchFamily="18" charset="0"/>
                <a:cs typeface="Times New Roman" pitchFamily="18" charset="0"/>
              </a:rPr>
              <a:t> </a:t>
            </a:r>
            <a:endParaRPr lang="en-US" sz="1500" dirty="0" smtClean="0">
              <a:latin typeface="Times New Roman" pitchFamily="18" charset="0"/>
              <a:cs typeface="Times New Roman" pitchFamily="18" charset="0"/>
            </a:endParaRPr>
          </a:p>
          <a:p>
            <a:pPr>
              <a:spcBef>
                <a:spcPts val="0"/>
              </a:spcBef>
              <a:buNone/>
            </a:pPr>
            <a:r>
              <a:rPr lang="en-US" sz="1500" dirty="0" smtClean="0">
                <a:latin typeface="Times New Roman" pitchFamily="18" charset="0"/>
                <a:cs typeface="Times New Roman" pitchFamily="18" charset="0"/>
              </a:rPr>
              <a:t>				KETUL PATEL </a:t>
            </a:r>
            <a:r>
              <a:rPr lang="en-US" sz="1500" dirty="0" smtClean="0">
                <a:latin typeface="Times New Roman" pitchFamily="18" charset="0"/>
                <a:cs typeface="Times New Roman" pitchFamily="18" charset="0"/>
              </a:rPr>
              <a:t>             130800119068</a:t>
            </a:r>
            <a:endParaRPr lang="en-US" sz="1500" dirty="0" smtClean="0">
              <a:latin typeface="Times New Roman" pitchFamily="18" charset="0"/>
              <a:cs typeface="Times New Roman" pitchFamily="18" charset="0"/>
            </a:endParaRPr>
          </a:p>
          <a:p>
            <a:pPr algn="ctr"/>
            <a:endParaRPr lang="en-US" sz="1500" dirty="0" smtClean="0">
              <a:latin typeface="Times New Roman" pitchFamily="18" charset="0"/>
              <a:cs typeface="Times New Roman" pitchFamily="18" charset="0"/>
            </a:endParaRPr>
          </a:p>
          <a:p>
            <a:pPr>
              <a:buFont typeface="Wingdings" pitchFamily="2" charset="2"/>
              <a:buNone/>
            </a:pPr>
            <a:r>
              <a:rPr lang="en-US" sz="1500" dirty="0" smtClean="0">
                <a:latin typeface="Times New Roman" pitchFamily="18" charset="0"/>
                <a:cs typeface="Times New Roman" pitchFamily="18" charset="0"/>
              </a:rPr>
              <a:t>Subject                          : ELEM</a:t>
            </a:r>
            <a:r>
              <a:rPr lang="en-IN" sz="1500" dirty="0" smtClean="0">
                <a:latin typeface="Times New Roman" pitchFamily="18" charset="0"/>
                <a:cs typeface="Times New Roman" pitchFamily="18" charset="0"/>
              </a:rPr>
              <a:t>ENTS OF CIVIL ENGINEERING </a:t>
            </a:r>
          </a:p>
          <a:p>
            <a:pPr>
              <a:buFont typeface="Wingdings" pitchFamily="2" charset="2"/>
              <a:buNone/>
            </a:pPr>
            <a:r>
              <a:rPr lang="en-US" sz="1500" dirty="0" smtClean="0">
                <a:latin typeface="Times New Roman" pitchFamily="18" charset="0"/>
                <a:cs typeface="Times New Roman" pitchFamily="18" charset="0"/>
              </a:rPr>
              <a:t> Branch &amp; Division       </a:t>
            </a:r>
            <a:r>
              <a:rPr lang="en-US"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MECHANICAL -</a:t>
            </a:r>
            <a:r>
              <a:rPr lang="en-US" sz="1500" dirty="0" smtClean="0">
                <a:latin typeface="Times New Roman" pitchFamily="18" charset="0"/>
                <a:cs typeface="Times New Roman" pitchFamily="18" charset="0"/>
              </a:rPr>
              <a:t>I</a:t>
            </a:r>
            <a:endParaRPr lang="en-US" sz="1500" dirty="0" smtClean="0">
              <a:latin typeface="Times New Roman" pitchFamily="18" charset="0"/>
              <a:cs typeface="Times New Roman" pitchFamily="18" charset="0"/>
            </a:endParaRPr>
          </a:p>
          <a:p>
            <a:pPr>
              <a:buFont typeface="Wingdings" pitchFamily="2" charset="2"/>
              <a:buNone/>
            </a:pPr>
            <a:r>
              <a:rPr lang="en-US" sz="1500" dirty="0" smtClean="0">
                <a:latin typeface="Times New Roman" pitchFamily="18" charset="0"/>
                <a:cs typeface="Times New Roman" pitchFamily="18" charset="0"/>
              </a:rPr>
              <a:t>Semester                       : I</a:t>
            </a:r>
          </a:p>
          <a:p>
            <a:pPr>
              <a:buFont typeface="Wingdings" pitchFamily="2" charset="2"/>
              <a:buNone/>
            </a:pPr>
            <a:r>
              <a:rPr lang="en-US" sz="1500" dirty="0" smtClean="0">
                <a:latin typeface="Times New Roman" pitchFamily="18" charset="0"/>
                <a:cs typeface="Times New Roman" pitchFamily="18" charset="0"/>
              </a:rPr>
              <a:t>Academic year              </a:t>
            </a:r>
            <a:r>
              <a:rPr lang="en-US" sz="1500" dirty="0" smtClean="0">
                <a:latin typeface="Times New Roman" pitchFamily="18" charset="0"/>
                <a:cs typeface="Times New Roman" pitchFamily="18" charset="0"/>
              </a:rPr>
              <a:t> </a:t>
            </a:r>
            <a:r>
              <a:rPr lang="en-US" sz="1500" dirty="0" smtClean="0">
                <a:latin typeface="Times New Roman" pitchFamily="18" charset="0"/>
                <a:cs typeface="Times New Roman" pitchFamily="18" charset="0"/>
              </a:rPr>
              <a:t>: 2013-14</a:t>
            </a:r>
          </a:p>
          <a:p>
            <a:pPr>
              <a:buFont typeface="Wingdings" pitchFamily="2" charset="2"/>
              <a:buNone/>
            </a:pPr>
            <a:r>
              <a:rPr lang="en-US" sz="1500" dirty="0" smtClean="0">
                <a:latin typeface="Times New Roman" pitchFamily="18" charset="0"/>
                <a:cs typeface="Times New Roman" pitchFamily="18" charset="0"/>
              </a:rPr>
              <a:t>Guide                            : Asst. Prof. </a:t>
            </a:r>
            <a:r>
              <a:rPr lang="en-US" sz="1500" dirty="0" err="1" smtClean="0">
                <a:latin typeface="Times New Roman" pitchFamily="18" charset="0"/>
                <a:cs typeface="Times New Roman" pitchFamily="18" charset="0"/>
              </a:rPr>
              <a:t>Nirav</a:t>
            </a:r>
            <a:r>
              <a:rPr lang="en-US" sz="1500" dirty="0" smtClean="0">
                <a:latin typeface="Times New Roman" pitchFamily="18" charset="0"/>
                <a:cs typeface="Times New Roman" pitchFamily="18" charset="0"/>
              </a:rPr>
              <a:t> Patel</a:t>
            </a:r>
            <a:endParaRPr lang="en-US" sz="1500"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04800"/>
            <a:ext cx="9033242" cy="707886"/>
          </a:xfrm>
          <a:prstGeom prst="rect">
            <a:avLst/>
          </a:prstGeom>
        </p:spPr>
        <p:txBody>
          <a:bodyPr wrap="none">
            <a:spAutoFit/>
          </a:bodyPr>
          <a:lstStyle/>
          <a:p>
            <a:r>
              <a:rPr lang="en-US" sz="4000" b="1" dirty="0" smtClean="0">
                <a:solidFill>
                  <a:schemeClr val="bg1"/>
                </a:solidFill>
              </a:rPr>
              <a:t>WATER AND ITS CONSERVATION</a:t>
            </a:r>
            <a:endParaRPr lang="en-US" sz="4000" b="1" dirty="0">
              <a:solidFill>
                <a:schemeClr val="bg1"/>
              </a:solidFill>
            </a:endParaRPr>
          </a:p>
        </p:txBody>
      </p:sp>
      <p:sp>
        <p:nvSpPr>
          <p:cNvPr id="5" name="Rectangle 4"/>
          <p:cNvSpPr/>
          <p:nvPr/>
        </p:nvSpPr>
        <p:spPr>
          <a:xfrm>
            <a:off x="381000" y="1219200"/>
            <a:ext cx="8534400" cy="4832092"/>
          </a:xfrm>
          <a:prstGeom prst="rect">
            <a:avLst/>
          </a:prstGeom>
        </p:spPr>
        <p:txBody>
          <a:bodyPr wrap="square">
            <a:spAutoFit/>
          </a:bodyPr>
          <a:lstStyle/>
          <a:p>
            <a:r>
              <a:rPr lang="en-US" sz="2800" dirty="0" smtClean="0"/>
              <a:t>Water Conservation refers to reducing the usage of water and recycling the waste water for different purposes such as cleaning, manufacturing, and agricultural irrigation.</a:t>
            </a:r>
          </a:p>
          <a:p>
            <a:endParaRPr lang="en-US" sz="2800" dirty="0" smtClean="0"/>
          </a:p>
          <a:p>
            <a:r>
              <a:rPr lang="en-US" sz="2800" dirty="0" smtClean="0"/>
              <a:t>Water Conservation is the practice of saving water and reducing wastefulness.</a:t>
            </a:r>
          </a:p>
          <a:p>
            <a:endParaRPr lang="en-US" sz="2800" dirty="0" smtClean="0"/>
          </a:p>
          <a:p>
            <a:r>
              <a:rPr lang="en-US" sz="2800" dirty="0" smtClean="0"/>
              <a:t>Only 3% of the water on earth is fresh, so water conservation is an important practice to sustain our survival over the long term.</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7467600" cy="2246769"/>
          </a:xfrm>
          <a:prstGeom prst="rect">
            <a:avLst/>
          </a:prstGeom>
        </p:spPr>
        <p:txBody>
          <a:bodyPr wrap="square">
            <a:spAutoFit/>
          </a:bodyPr>
          <a:lstStyle/>
          <a:p>
            <a:r>
              <a:rPr lang="en-US" sz="2800" dirty="0" smtClean="0"/>
              <a:t>Water Conservation encompasses the policies, strategies and activities to manage fresh water as a sustainable resource to protect the water environment and to meet current and future human demands </a:t>
            </a:r>
            <a:endParaRPr lang="en-US" sz="2800" dirty="0"/>
          </a:p>
        </p:txBody>
      </p:sp>
      <p:sp>
        <p:nvSpPr>
          <p:cNvPr id="5" name="Smiley Face 4"/>
          <p:cNvSpPr/>
          <p:nvPr/>
        </p:nvSpPr>
        <p:spPr>
          <a:xfrm>
            <a:off x="2057400" y="3733800"/>
            <a:ext cx="914400" cy="91440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886200" y="396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5334000" y="396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6781800" y="39624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2400"/>
            <a:ext cx="7229544" cy="517064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INTRODUCTION </a:t>
            </a:r>
          </a:p>
          <a:p>
            <a:pPr algn="ctr"/>
            <a:endPar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 </a:t>
            </a:r>
          </a:p>
          <a:p>
            <a:pPr algn="ctr"/>
            <a:endParaRPr lang="en-US"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DAMS</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AutoShape 3" descr="http://www.arch.mcgill.ca/prof/sijpkes/arch374/winter2001/dbiggs/Damparts.jpg"/>
          <p:cNvSpPr>
            <a:spLocks noChangeAspect="1" noChangeArrowheads="1"/>
          </p:cNvSpPr>
          <p:nvPr/>
        </p:nvSpPr>
        <p:spPr bwMode="auto">
          <a:xfrm>
            <a:off x="0" y="0"/>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arch.mcgill.ca/prof/sijpkes/arch374/winter2001/dbiggs/whatitle.jpg"/>
          <p:cNvPicPr>
            <a:picLocks noChangeAspect="1" noChangeArrowheads="1"/>
          </p:cNvPicPr>
          <p:nvPr/>
        </p:nvPicPr>
        <p:blipFill>
          <a:blip r:embed="rId2"/>
          <a:srcRect/>
          <a:stretch>
            <a:fillRect/>
          </a:stretch>
        </p:blipFill>
        <p:spPr bwMode="auto">
          <a:xfrm>
            <a:off x="609600" y="0"/>
            <a:ext cx="3952875" cy="1219201"/>
          </a:xfrm>
          <a:prstGeom prst="rect">
            <a:avLst/>
          </a:prstGeom>
          <a:noFill/>
        </p:spPr>
      </p:pic>
      <p:sp>
        <p:nvSpPr>
          <p:cNvPr id="7" name="Rectangle 6"/>
          <p:cNvSpPr/>
          <p:nvPr/>
        </p:nvSpPr>
        <p:spPr>
          <a:xfrm>
            <a:off x="1219200" y="1219200"/>
            <a:ext cx="7086600" cy="5262979"/>
          </a:xfrm>
          <a:prstGeom prst="rect">
            <a:avLst/>
          </a:prstGeom>
        </p:spPr>
        <p:txBody>
          <a:bodyPr wrap="square">
            <a:spAutoFit/>
          </a:bodyPr>
          <a:lstStyle/>
          <a:p>
            <a:pPr algn="ctr"/>
            <a:r>
              <a:rPr lang="en-US" sz="2400" dirty="0" smtClean="0"/>
              <a:t>Dams are massive barriers built across rivers and streams to confine and utilize the flow of water for human purposes such as irrigation and generation of hydroelectricity. This confinement of water creates lakes or reservoirs. </a:t>
            </a:r>
            <a:br>
              <a:rPr lang="en-US" sz="2400" dirty="0" smtClean="0"/>
            </a:br>
            <a:r>
              <a:rPr lang="en-US" sz="2400" dirty="0" smtClean="0"/>
              <a:t/>
            </a:r>
            <a:br>
              <a:rPr lang="en-US" sz="2400" dirty="0" smtClean="0"/>
            </a:br>
            <a:r>
              <a:rPr lang="en-US" sz="2400" dirty="0" smtClean="0"/>
              <a:t>The first known dam was built in 2900 B.C. across the Nile River to protect the city of Memphis from flooding. Dam build was continued into the time of the Roman empire, after which dam construction was literally lost until the 1800s. Dams are a structure also seen in nature - beavers build dams to keep the water deep enough to cover the openings to their homes, protecting them from predators.</a:t>
            </a:r>
            <a:endParaRPr lang="en-US" sz="2400" dirty="0"/>
          </a:p>
        </p:txBody>
      </p:sp>
      <p:sp>
        <p:nvSpPr>
          <p:cNvPr id="8" name="Pentagon 7"/>
          <p:cNvSpPr/>
          <p:nvPr/>
        </p:nvSpPr>
        <p:spPr>
          <a:xfrm>
            <a:off x="228600" y="1295400"/>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228600" y="3429000"/>
            <a:ext cx="978408" cy="48463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ppt_x</p:attrName>
                                        </p:attrNameLst>
                                      </p:cBhvr>
                                      <p:tavLst>
                                        <p:tav tm="0">
                                          <p:val>
                                            <p:strVal val="#ppt_x-.2"/>
                                          </p:val>
                                        </p:tav>
                                        <p:tav tm="100000">
                                          <p:val>
                                            <p:strVal val="#ppt_x"/>
                                          </p:val>
                                        </p:tav>
                                      </p:tavLst>
                                    </p:anim>
                                    <p:anim calcmode="lin" valueType="num">
                                      <p:cBhvr>
                                        <p:cTn id="2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0"/>
            <a:ext cx="7004803" cy="1323439"/>
          </a:xfrm>
          <a:prstGeom prst="rect">
            <a:avLst/>
          </a:prstGeom>
          <a:noFill/>
        </p:spPr>
        <p:txBody>
          <a:bodyPr wrap="none" lIns="91440" tIns="45720" rIns="91440" bIns="45720">
            <a:spAutoFit/>
          </a:bodyPr>
          <a:lstStyle/>
          <a:p>
            <a:pPr algn="ctr"/>
            <a:r>
              <a:rPr lang="en-US" sz="4000" dirty="0" smtClean="0"/>
              <a:t>What Is the Purpose of a Dam?</a:t>
            </a:r>
          </a:p>
          <a:p>
            <a:pPr algn="ct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6" name="Rectangle 5"/>
          <p:cNvSpPr/>
          <p:nvPr/>
        </p:nvSpPr>
        <p:spPr>
          <a:xfrm>
            <a:off x="304800" y="1225689"/>
            <a:ext cx="8657755" cy="6186309"/>
          </a:xfrm>
          <a:prstGeom prst="rect">
            <a:avLst/>
          </a:prstGeom>
          <a:noFill/>
        </p:spPr>
        <p:txBody>
          <a:bodyPr wrap="none" lIns="91440" tIns="45720" rIns="91440" bIns="45720">
            <a:spAutoFit/>
          </a:bodyPr>
          <a:lstStyle/>
          <a:p>
            <a:r>
              <a:rPr lang="en-US" sz="3600" dirty="0" smtClean="0"/>
              <a:t>Dam have several functions such as flood</a:t>
            </a:r>
          </a:p>
          <a:p>
            <a:r>
              <a:rPr lang="en-US" sz="3600" dirty="0" smtClean="0"/>
              <a:t> control, navigation, water supply,</a:t>
            </a:r>
          </a:p>
          <a:p>
            <a:r>
              <a:rPr lang="en-US" sz="3600" dirty="0" smtClean="0"/>
              <a:t> power generation and even recreation. </a:t>
            </a:r>
          </a:p>
          <a:p>
            <a:r>
              <a:rPr lang="en-US" sz="3600" dirty="0" smtClean="0"/>
              <a:t>A Dam is basically concrete blocks built on</a:t>
            </a:r>
          </a:p>
          <a:p>
            <a:r>
              <a:rPr lang="en-US" sz="3600" dirty="0" smtClean="0"/>
              <a:t> a river to back up the water on one side.</a:t>
            </a:r>
          </a:p>
          <a:p>
            <a:r>
              <a:rPr lang="en-US" sz="3600" dirty="0" smtClean="0"/>
              <a:t> There are other Dams that assist in</a:t>
            </a:r>
          </a:p>
          <a:p>
            <a:r>
              <a:rPr lang="en-US" sz="3600" dirty="0" smtClean="0"/>
              <a:t> navigation</a:t>
            </a:r>
          </a:p>
          <a:p>
            <a:r>
              <a:rPr lang="en-US" sz="3600" dirty="0" smtClean="0"/>
              <a:t> which locks and spillways,</a:t>
            </a:r>
          </a:p>
          <a:p>
            <a:r>
              <a:rPr lang="en-US" sz="3600" dirty="0" smtClean="0"/>
              <a:t> which also aid in flood control.</a:t>
            </a:r>
          </a:p>
          <a:p>
            <a:r>
              <a:rPr lang="en-US" sz="3600" dirty="0" smtClean="0"/>
              <a:t/>
            </a:r>
            <a:br>
              <a:rPr lang="en-US" sz="3600" dirty="0" smtClean="0"/>
            </a:b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0"/>
            <a:ext cx="9144000" cy="1015663"/>
          </a:xfrm>
          <a:prstGeom prst="rect">
            <a:avLst/>
          </a:prstGeom>
        </p:spPr>
        <p:txBody>
          <a:bodyPr wrap="square">
            <a:spAutoFit/>
          </a:bodyPr>
          <a:lstStyle/>
          <a:p>
            <a:r>
              <a:rPr lang="en-US" sz="6000" kern="10" spc="-360" dirty="0" smtClean="0">
                <a:ln w="12700">
                  <a:solidFill>
                    <a:srgbClr val="000099"/>
                  </a:solidFill>
                  <a:round/>
                  <a:headEnd/>
                  <a:tailEnd/>
                </a:ln>
                <a:solidFill>
                  <a:srgbClr val="33CCFF"/>
                </a:solidFill>
                <a:effectLst>
                  <a:outerShdw dist="125724" dir="18900000" algn="ctr" rotWithShape="0">
                    <a:srgbClr val="000099"/>
                  </a:outerShdw>
                </a:effectLst>
                <a:latin typeface="Impact"/>
              </a:rPr>
              <a:t>Advantages   of   Dams</a:t>
            </a:r>
            <a:endParaRPr lang="en-US" sz="6000" kern="10" spc="-360" dirty="0">
              <a:ln w="12700">
                <a:solidFill>
                  <a:srgbClr val="000099"/>
                </a:solidFill>
                <a:round/>
                <a:headEnd/>
                <a:tailEnd/>
              </a:ln>
              <a:solidFill>
                <a:srgbClr val="33CCFF"/>
              </a:solidFill>
              <a:effectLst>
                <a:outerShdw dist="125724" dir="18900000" algn="ctr" rotWithShape="0">
                  <a:srgbClr val="000099"/>
                </a:outerShdw>
              </a:effectLst>
              <a:latin typeface="Impact"/>
            </a:endParaRPr>
          </a:p>
        </p:txBody>
      </p:sp>
      <p:sp>
        <p:nvSpPr>
          <p:cNvPr id="5" name="Rectangle 4"/>
          <p:cNvSpPr/>
          <p:nvPr/>
        </p:nvSpPr>
        <p:spPr>
          <a:xfrm>
            <a:off x="1752600" y="1225689"/>
            <a:ext cx="4572000" cy="5632311"/>
          </a:xfrm>
          <a:prstGeom prst="rect">
            <a:avLst/>
          </a:prstGeom>
        </p:spPr>
        <p:txBody>
          <a:bodyPr>
            <a:spAutoFit/>
          </a:bodyPr>
          <a:lstStyle/>
          <a:p>
            <a:pPr>
              <a:buFont typeface="Wingdings" pitchFamily="2" charset="2"/>
              <a:buChar char="v"/>
            </a:pPr>
            <a:r>
              <a:rPr lang="en-US" sz="2400" dirty="0" smtClean="0">
                <a:effectLst>
                  <a:outerShdw blurRad="38100" dist="38100" dir="2700000" algn="tl">
                    <a:srgbClr val="000000"/>
                  </a:outerShdw>
                </a:effectLst>
              </a:rPr>
              <a:t>Regulate water flow and Flood Control</a:t>
            </a:r>
          </a:p>
          <a:p>
            <a:pPr>
              <a:buFont typeface="Wingdings" pitchFamily="2" charset="2"/>
              <a:buChar char="v"/>
            </a:pPr>
            <a:r>
              <a:rPr lang="en-US" sz="2400" dirty="0" smtClean="0">
                <a:effectLst>
                  <a:outerShdw blurRad="38100" dist="38100" dir="2700000" algn="tl">
                    <a:srgbClr val="000000"/>
                  </a:outerShdw>
                </a:effectLst>
              </a:rPr>
              <a:t>Sediment Control</a:t>
            </a:r>
          </a:p>
          <a:p>
            <a:pPr>
              <a:buFont typeface="Wingdings" pitchFamily="2" charset="2"/>
              <a:buChar char="v"/>
            </a:pPr>
            <a:r>
              <a:rPr lang="en-US" sz="2400" dirty="0" smtClean="0">
                <a:effectLst>
                  <a:outerShdw blurRad="38100" dist="38100" dir="2700000" algn="tl">
                    <a:srgbClr val="000000"/>
                  </a:outerShdw>
                </a:effectLst>
              </a:rPr>
              <a:t>Drought Control</a:t>
            </a:r>
          </a:p>
          <a:p>
            <a:pPr>
              <a:buFont typeface="Wingdings" pitchFamily="2" charset="2"/>
              <a:buChar char="v"/>
            </a:pPr>
            <a:r>
              <a:rPr lang="en-US" sz="2400" dirty="0" smtClean="0">
                <a:effectLst>
                  <a:outerShdw blurRad="38100" dist="38100" dir="2700000" algn="tl">
                    <a:srgbClr val="000000"/>
                  </a:outerShdw>
                </a:effectLst>
              </a:rPr>
              <a:t>Time for endangered species to be moved</a:t>
            </a:r>
          </a:p>
          <a:p>
            <a:r>
              <a:rPr lang="en-US" sz="2400" dirty="0" smtClean="0">
                <a:effectLst>
                  <a:outerShdw blurRad="38100" dist="38100" dir="2700000" algn="tl">
                    <a:srgbClr val="000000"/>
                  </a:outerShdw>
                </a:effectLst>
              </a:rPr>
              <a:t>To another suitable location.</a:t>
            </a:r>
          </a:p>
          <a:p>
            <a:pPr>
              <a:buFont typeface="Wingdings" pitchFamily="2" charset="2"/>
              <a:buChar char="v"/>
            </a:pPr>
            <a:r>
              <a:rPr lang="en-US" sz="2400" dirty="0" smtClean="0">
                <a:effectLst>
                  <a:outerShdw blurRad="38100" dist="38100" dir="2700000" algn="tl">
                    <a:srgbClr val="000000"/>
                  </a:outerShdw>
                </a:effectLst>
              </a:rPr>
              <a:t>Irrigation</a:t>
            </a:r>
          </a:p>
          <a:p>
            <a:pPr>
              <a:buFont typeface="Wingdings" pitchFamily="2" charset="2"/>
              <a:buChar char="v"/>
            </a:pPr>
            <a:r>
              <a:rPr lang="en-US" sz="2400" dirty="0" smtClean="0">
                <a:effectLst>
                  <a:outerShdw blurRad="38100" dist="38100" dir="2700000" algn="tl">
                    <a:srgbClr val="000000"/>
                  </a:outerShdw>
                </a:effectLst>
              </a:rPr>
              <a:t>Navigation Improvement</a:t>
            </a:r>
          </a:p>
          <a:p>
            <a:pPr>
              <a:buFont typeface="Wingdings" pitchFamily="2" charset="2"/>
              <a:buChar char="v"/>
            </a:pPr>
            <a:r>
              <a:rPr lang="en-US" sz="2400" dirty="0" smtClean="0">
                <a:effectLst>
                  <a:outerShdw blurRad="38100" dist="38100" dir="2700000" algn="tl">
                    <a:srgbClr val="000000"/>
                  </a:outerShdw>
                </a:effectLst>
              </a:rPr>
              <a:t>Generation of hydro-electric power</a:t>
            </a:r>
          </a:p>
          <a:p>
            <a:pPr>
              <a:buFont typeface="Wingdings" pitchFamily="2" charset="2"/>
              <a:buChar char="v"/>
            </a:pPr>
            <a:r>
              <a:rPr lang="en-US" sz="2400" dirty="0" smtClean="0">
                <a:effectLst>
                  <a:outerShdw blurRad="38100" dist="38100" dir="2700000" algn="tl">
                    <a:srgbClr val="000000"/>
                  </a:outerShdw>
                </a:effectLst>
              </a:rPr>
              <a:t>Can be made to suit geology, can be placed in narrow and</a:t>
            </a:r>
          </a:p>
          <a:p>
            <a:r>
              <a:rPr lang="en-US" sz="2400" dirty="0" smtClean="0">
                <a:effectLst>
                  <a:outerShdw blurRad="38100" dist="38100" dir="2700000" algn="tl">
                    <a:srgbClr val="000000"/>
                  </a:outerShdw>
                </a:effectLst>
              </a:rPr>
              <a:t>Wide valleys. In rock or soil types.</a:t>
            </a:r>
            <a:endParaRPr lang="en-US" sz="2400" dirty="0">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8686800" cy="1569660"/>
          </a:xfrm>
          <a:prstGeom prst="rect">
            <a:avLst/>
          </a:prstGeom>
        </p:spPr>
        <p:txBody>
          <a:bodyPr wrap="square">
            <a:spAutoFit/>
          </a:bodyPr>
          <a:lstStyle/>
          <a:p>
            <a:r>
              <a:rPr lang="en-US" sz="3200" dirty="0" smtClean="0">
                <a:solidFill>
                  <a:srgbClr val="A009C9"/>
                </a:solidFill>
                <a:effectLst>
                  <a:outerShdw blurRad="38100" dist="38100" dir="2700000" algn="tl">
                    <a:srgbClr val="000000"/>
                  </a:outerShdw>
                </a:effectLst>
              </a:rPr>
              <a:t>Looking at three Gorges Dam scheme in China. </a:t>
            </a:r>
          </a:p>
          <a:p>
            <a:r>
              <a:rPr lang="en-US" sz="3200" dirty="0" smtClean="0">
                <a:solidFill>
                  <a:srgbClr val="A009C9"/>
                </a:solidFill>
                <a:effectLst>
                  <a:outerShdw blurRad="38100" dist="38100" dir="2700000" algn="tl">
                    <a:srgbClr val="000000"/>
                  </a:outerShdw>
                </a:effectLst>
              </a:rPr>
              <a:t>What were its advantages?</a:t>
            </a:r>
            <a:endParaRPr lang="el-GR" sz="3200" dirty="0">
              <a:solidFill>
                <a:srgbClr val="A009C9"/>
              </a:solidFill>
              <a:effectLst>
                <a:outerShdw blurRad="38100" dist="38100" dir="2700000" algn="tl">
                  <a:srgbClr val="000000"/>
                </a:outerShdw>
              </a:effectLst>
            </a:endParaRPr>
          </a:p>
        </p:txBody>
      </p:sp>
      <p:sp>
        <p:nvSpPr>
          <p:cNvPr id="5" name="Rectangle 4"/>
          <p:cNvSpPr/>
          <p:nvPr/>
        </p:nvSpPr>
        <p:spPr>
          <a:xfrm>
            <a:off x="0" y="2667000"/>
            <a:ext cx="4572000" cy="3539430"/>
          </a:xfrm>
          <a:prstGeom prst="rect">
            <a:avLst/>
          </a:prstGeom>
        </p:spPr>
        <p:txBody>
          <a:bodyPr>
            <a:spAutoFit/>
          </a:bodyPr>
          <a:lstStyle/>
          <a:p>
            <a:pPr>
              <a:buFont typeface="Wingdings" pitchFamily="2" charset="2"/>
              <a:buChar char="v"/>
            </a:pPr>
            <a:r>
              <a:rPr lang="en-US" sz="3200" dirty="0" smtClean="0">
                <a:solidFill>
                  <a:srgbClr val="ACACEA"/>
                </a:solidFill>
                <a:effectLst>
                  <a:outerShdw blurRad="38100" dist="38100" dir="2700000" algn="tl">
                    <a:srgbClr val="000000"/>
                  </a:outerShdw>
                </a:effectLst>
              </a:rPr>
              <a:t> Prevent flooding</a:t>
            </a:r>
          </a:p>
          <a:p>
            <a:pPr>
              <a:buFont typeface="Wingdings" pitchFamily="2" charset="2"/>
              <a:buChar char="v"/>
            </a:pPr>
            <a:r>
              <a:rPr lang="en-US" sz="3200" dirty="0" smtClean="0">
                <a:solidFill>
                  <a:srgbClr val="ACACEA"/>
                </a:solidFill>
                <a:effectLst>
                  <a:outerShdw blurRad="38100" dist="38100" dir="2700000" algn="tl">
                    <a:srgbClr val="000000"/>
                  </a:outerShdw>
                </a:effectLst>
              </a:rPr>
              <a:t>Hydro-power electricity</a:t>
            </a:r>
          </a:p>
          <a:p>
            <a:pPr>
              <a:buFont typeface="Wingdings" pitchFamily="2" charset="2"/>
              <a:buChar char="v"/>
            </a:pPr>
            <a:r>
              <a:rPr lang="en-US" sz="3200" dirty="0" smtClean="0">
                <a:solidFill>
                  <a:srgbClr val="ACACEA"/>
                </a:solidFill>
                <a:effectLst>
                  <a:outerShdw blurRad="38100" dist="38100" dir="2700000" algn="tl">
                    <a:srgbClr val="000000"/>
                  </a:outerShdw>
                </a:effectLst>
              </a:rPr>
              <a:t>Irrigation (agriculture)</a:t>
            </a:r>
          </a:p>
          <a:p>
            <a:pPr>
              <a:buFont typeface="Wingdings" pitchFamily="2" charset="2"/>
              <a:buChar char="v"/>
            </a:pPr>
            <a:r>
              <a:rPr lang="en-US" sz="3200" dirty="0" smtClean="0">
                <a:solidFill>
                  <a:srgbClr val="ACACEA"/>
                </a:solidFill>
                <a:effectLst>
                  <a:outerShdw blurRad="38100" dist="38100" dir="2700000" algn="tl">
                    <a:srgbClr val="000000"/>
                  </a:outerShdw>
                </a:effectLst>
              </a:rPr>
              <a:t>Domestic use</a:t>
            </a:r>
          </a:p>
          <a:p>
            <a:pPr>
              <a:buFont typeface="Wingdings" pitchFamily="2" charset="2"/>
              <a:buChar char="v"/>
            </a:pPr>
            <a:r>
              <a:rPr lang="en-US" sz="3200" dirty="0" smtClean="0">
                <a:solidFill>
                  <a:srgbClr val="ACACEA"/>
                </a:solidFill>
                <a:effectLst>
                  <a:outerShdw blurRad="38100" dist="38100" dir="2700000" algn="tl">
                    <a:srgbClr val="000000"/>
                  </a:outerShdw>
                </a:effectLst>
              </a:rPr>
              <a:t>Navigation</a:t>
            </a:r>
            <a:endParaRPr lang="en-US" sz="3200" dirty="0"/>
          </a:p>
        </p:txBody>
      </p:sp>
      <p:pic>
        <p:nvPicPr>
          <p:cNvPr id="6" name="Picture 9" descr="gorges dam"/>
          <p:cNvPicPr>
            <a:picLocks noChangeAspect="1" noChangeArrowheads="1"/>
          </p:cNvPicPr>
          <p:nvPr/>
        </p:nvPicPr>
        <p:blipFill>
          <a:blip r:embed="rId2"/>
          <a:srcRect/>
          <a:stretch>
            <a:fillRect/>
          </a:stretch>
        </p:blipFill>
        <p:spPr bwMode="auto">
          <a:xfrm>
            <a:off x="3733800" y="2209800"/>
            <a:ext cx="5410200" cy="4648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38903" cy="769441"/>
          </a:xfrm>
          <a:prstGeom prst="rect">
            <a:avLst/>
          </a:prstGeom>
        </p:spPr>
        <p:txBody>
          <a:bodyPr wrap="none">
            <a:spAutoFit/>
          </a:bodyPr>
          <a:lstStyle/>
          <a:p>
            <a:r>
              <a:rPr lang="en-US" sz="4400" dirty="0" smtClean="0">
                <a:solidFill>
                  <a:srgbClr val="9494E4"/>
                </a:solidFill>
                <a:effectLst>
                  <a:outerShdw blurRad="38100" dist="38100" dir="2700000" algn="tl">
                    <a:srgbClr val="000000"/>
                  </a:outerShdw>
                </a:effectLst>
              </a:rPr>
              <a:t>Advantages of the awesome dam:</a:t>
            </a:r>
            <a:endParaRPr lang="el-GR" sz="4400" dirty="0">
              <a:solidFill>
                <a:srgbClr val="9494E4"/>
              </a:solidFill>
              <a:effectLst>
                <a:outerShdw blurRad="38100" dist="38100" dir="2700000" algn="tl">
                  <a:srgbClr val="000000"/>
                </a:outerShdw>
              </a:effectLst>
            </a:endParaRPr>
          </a:p>
        </p:txBody>
      </p:sp>
      <p:pic>
        <p:nvPicPr>
          <p:cNvPr id="5" name="Picture 9" descr="aswam dam"/>
          <p:cNvPicPr>
            <a:picLocks noChangeAspect="1" noChangeArrowheads="1"/>
          </p:cNvPicPr>
          <p:nvPr/>
        </p:nvPicPr>
        <p:blipFill>
          <a:blip r:embed="rId2"/>
          <a:srcRect/>
          <a:stretch>
            <a:fillRect/>
          </a:stretch>
        </p:blipFill>
        <p:spPr bwMode="auto">
          <a:xfrm>
            <a:off x="3657600" y="4481513"/>
            <a:ext cx="5486400" cy="2376487"/>
          </a:xfrm>
          <a:prstGeom prst="rect">
            <a:avLst/>
          </a:prstGeom>
          <a:noFill/>
        </p:spPr>
      </p:pic>
      <p:sp>
        <p:nvSpPr>
          <p:cNvPr id="6" name="Rectangle 5"/>
          <p:cNvSpPr/>
          <p:nvPr/>
        </p:nvSpPr>
        <p:spPr>
          <a:xfrm>
            <a:off x="228600" y="762000"/>
            <a:ext cx="8610600" cy="2523768"/>
          </a:xfrm>
          <a:prstGeom prst="rect">
            <a:avLst/>
          </a:prstGeom>
        </p:spPr>
        <p:txBody>
          <a:bodyPr wrap="square">
            <a:spAutoFit/>
          </a:bodyPr>
          <a:lstStyle/>
          <a:p>
            <a:pPr>
              <a:buFont typeface="Wingdings" pitchFamily="2" charset="2"/>
              <a:buChar char="Ø"/>
            </a:pPr>
            <a:r>
              <a:rPr lang="en-US" sz="2800" dirty="0" smtClean="0">
                <a:solidFill>
                  <a:srgbClr val="9494E4"/>
                </a:solidFill>
                <a:effectLst>
                  <a:outerShdw blurRad="38100" dist="38100" dir="2700000" algn="tl">
                    <a:srgbClr val="000000"/>
                  </a:outerShdw>
                </a:effectLst>
              </a:rPr>
              <a:t>Prevent flood and drought catastrophic conditions</a:t>
            </a:r>
          </a:p>
          <a:p>
            <a:pPr>
              <a:buFont typeface="Wingdings" pitchFamily="2" charset="2"/>
              <a:buChar char="Ø"/>
            </a:pPr>
            <a:r>
              <a:rPr lang="en-US" sz="2800" dirty="0" smtClean="0">
                <a:solidFill>
                  <a:srgbClr val="9494E4"/>
                </a:solidFill>
                <a:effectLst>
                  <a:outerShdw blurRad="38100" dist="38100" dir="2700000" algn="tl">
                    <a:srgbClr val="000000"/>
                  </a:outerShdw>
                </a:effectLst>
              </a:rPr>
              <a:t> For irrigation</a:t>
            </a:r>
          </a:p>
          <a:p>
            <a:pPr>
              <a:buFont typeface="Wingdings" pitchFamily="2" charset="2"/>
              <a:buChar char="Ø"/>
            </a:pPr>
            <a:r>
              <a:rPr lang="en-US" sz="2800" dirty="0" smtClean="0">
                <a:solidFill>
                  <a:srgbClr val="9494E4"/>
                </a:solidFill>
                <a:effectLst>
                  <a:outerShdw blurRad="38100" dist="38100" dir="2700000" algn="tl">
                    <a:srgbClr val="000000"/>
                  </a:outerShdw>
                </a:effectLst>
              </a:rPr>
              <a:t> 4000km</a:t>
            </a:r>
            <a:r>
              <a:rPr lang="en-US" sz="2800" baseline="30000" dirty="0" smtClean="0">
                <a:solidFill>
                  <a:srgbClr val="9494E4"/>
                </a:solidFill>
                <a:effectLst>
                  <a:outerShdw blurRad="38100" dist="38100" dir="2700000" algn="tl">
                    <a:srgbClr val="000000"/>
                  </a:outerShdw>
                </a:effectLst>
              </a:rPr>
              <a:t>2</a:t>
            </a:r>
            <a:r>
              <a:rPr lang="en-US" sz="2800" dirty="0" smtClean="0">
                <a:solidFill>
                  <a:srgbClr val="9494E4"/>
                </a:solidFill>
                <a:effectLst>
                  <a:outerShdw blurRad="38100" dist="38100" dir="2700000" algn="tl">
                    <a:srgbClr val="000000"/>
                  </a:outerShdw>
                </a:effectLst>
              </a:rPr>
              <a:t>s of dessert can now be used by farmers</a:t>
            </a:r>
          </a:p>
          <a:p>
            <a:pPr>
              <a:buFont typeface="Wingdings" pitchFamily="2" charset="2"/>
              <a:buChar char="Ø"/>
            </a:pPr>
            <a:r>
              <a:rPr lang="en-US" sz="2800" dirty="0" smtClean="0">
                <a:solidFill>
                  <a:srgbClr val="9494E4"/>
                </a:solidFill>
                <a:effectLst>
                  <a:outerShdw blurRad="38100" dist="38100" dir="2700000" algn="tl">
                    <a:srgbClr val="000000"/>
                  </a:outerShdw>
                </a:effectLst>
              </a:rPr>
              <a:t>Floodplain has been converted from 1 crop rotation </a:t>
            </a:r>
          </a:p>
          <a:p>
            <a:r>
              <a:rPr lang="en-US" sz="2800" dirty="0" smtClean="0">
                <a:solidFill>
                  <a:srgbClr val="9494E4"/>
                </a:solidFill>
                <a:effectLst>
                  <a:outerShdw blurRad="38100" dist="38100" dir="2700000" algn="tl">
                    <a:srgbClr val="000000"/>
                  </a:outerShdw>
                </a:effectLst>
              </a:rPr>
              <a:t>to 3 crop rotation.</a:t>
            </a:r>
          </a:p>
          <a:p>
            <a:pPr>
              <a:buFont typeface="Wingdings" pitchFamily="2" charset="2"/>
              <a:buChar char="Ø"/>
            </a:pPr>
            <a:endParaRPr lang="el-GR" dirty="0">
              <a:solidFill>
                <a:srgbClr val="9494E4"/>
              </a:solidFill>
              <a:effectLst>
                <a:outerShdw blurRad="38100" dist="38100" dir="2700000" algn="tl">
                  <a:srgbClr val="000000"/>
                </a:outerShdw>
              </a:effectLst>
            </a:endParaRPr>
          </a:p>
        </p:txBody>
      </p:sp>
      <p:sp>
        <p:nvSpPr>
          <p:cNvPr id="7" name="Rectangle 6"/>
          <p:cNvSpPr/>
          <p:nvPr/>
        </p:nvSpPr>
        <p:spPr>
          <a:xfrm>
            <a:off x="0" y="3200400"/>
            <a:ext cx="3429000" cy="3539430"/>
          </a:xfrm>
          <a:prstGeom prst="rect">
            <a:avLst/>
          </a:prstGeom>
        </p:spPr>
        <p:txBody>
          <a:bodyPr wrap="square">
            <a:spAutoFit/>
          </a:bodyPr>
          <a:lstStyle/>
          <a:p>
            <a:pPr>
              <a:buFont typeface="Wingdings" pitchFamily="2" charset="2"/>
              <a:buChar char="Ø"/>
            </a:pPr>
            <a:r>
              <a:rPr lang="en-US" sz="3200" dirty="0" smtClean="0">
                <a:solidFill>
                  <a:srgbClr val="9494E4"/>
                </a:solidFill>
                <a:effectLst>
                  <a:outerShdw blurRad="38100" dist="38100" dir="2700000" algn="tl">
                    <a:srgbClr val="000000"/>
                  </a:outerShdw>
                </a:effectLst>
              </a:rPr>
              <a:t>Hydro-electricity. </a:t>
            </a:r>
          </a:p>
          <a:p>
            <a:pPr>
              <a:buFont typeface="Wingdings" pitchFamily="2" charset="2"/>
              <a:buChar char="Ø"/>
            </a:pPr>
            <a:r>
              <a:rPr lang="en-US" sz="3200" dirty="0" smtClean="0">
                <a:solidFill>
                  <a:srgbClr val="9494E4"/>
                </a:solidFill>
                <a:effectLst>
                  <a:outerShdw blurRad="38100" dist="38100" dir="2700000" algn="tl">
                    <a:srgbClr val="000000"/>
                  </a:outerShdw>
                </a:effectLst>
              </a:rPr>
              <a:t>Countries income has increased by 500 million per year</a:t>
            </a:r>
          </a:p>
          <a:p>
            <a:r>
              <a:rPr lang="en-US" sz="3200" dirty="0" smtClean="0">
                <a:solidFill>
                  <a:srgbClr val="9494E4"/>
                </a:solidFill>
                <a:effectLst>
                  <a:outerShdw blurRad="38100" dist="38100" dir="2700000" algn="tl">
                    <a:srgbClr val="000000"/>
                  </a:outerShdw>
                </a:effectLst>
              </a:rPr>
              <a:t>Since it was built.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71600"/>
            <a:ext cx="9677400" cy="5262979"/>
          </a:xfrm>
          <a:prstGeom prst="rect">
            <a:avLst/>
          </a:prstGeom>
        </p:spPr>
        <p:txBody>
          <a:bodyPr wrap="square">
            <a:spAutoFit/>
          </a:bodyPr>
          <a:lstStyle/>
          <a:p>
            <a:r>
              <a:rPr lang="en-US" sz="2800" dirty="0" smtClean="0"/>
              <a:t>While seldom considered, there are many disadvantages</a:t>
            </a:r>
          </a:p>
          <a:p>
            <a:r>
              <a:rPr lang="en-US" sz="2800" dirty="0" smtClean="0"/>
              <a:t> of dams.</a:t>
            </a:r>
          </a:p>
          <a:p>
            <a:r>
              <a:rPr lang="en-US" sz="2800" dirty="0" smtClean="0"/>
              <a:t> For starters, dams are extremely expensive to build. They must operate for a long period of time to finally</a:t>
            </a:r>
          </a:p>
          <a:p>
            <a:r>
              <a:rPr lang="en-US" sz="2800" dirty="0" smtClean="0"/>
              <a:t> cover the cost, and be able to generate a profit.</a:t>
            </a:r>
          </a:p>
          <a:p>
            <a:r>
              <a:rPr lang="en-US" sz="2800" dirty="0" smtClean="0"/>
              <a:t> Flooding large areas of land robs people of their homes,</a:t>
            </a:r>
          </a:p>
          <a:p>
            <a:r>
              <a:rPr lang="en-US" sz="2800" dirty="0" smtClean="0"/>
              <a:t> and farms. In addition, there is also environmental</a:t>
            </a:r>
          </a:p>
          <a:p>
            <a:r>
              <a:rPr lang="en-US" sz="2800" dirty="0" smtClean="0"/>
              <a:t> changes that occur from changing things geographically.</a:t>
            </a:r>
          </a:p>
          <a:p>
            <a:r>
              <a:rPr lang="en-US" sz="2800" dirty="0" smtClean="0"/>
              <a:t> It is been proven that changes resulting from building the Hoover Dam triggered numerous earthquakes.</a:t>
            </a:r>
          </a:p>
          <a:p>
            <a:r>
              <a:rPr lang="en-US" sz="2800" dirty="0" smtClean="0"/>
              <a:t> Although dams have a purpose they need to be a wisely considered plan, not a haphazard decision.</a:t>
            </a:r>
            <a:endParaRPr lang="en-US" sz="2800" dirty="0"/>
          </a:p>
        </p:txBody>
      </p:sp>
      <p:sp>
        <p:nvSpPr>
          <p:cNvPr id="5" name="Rectangle 4"/>
          <p:cNvSpPr/>
          <p:nvPr/>
        </p:nvSpPr>
        <p:spPr>
          <a:xfrm>
            <a:off x="228600" y="381000"/>
            <a:ext cx="5559214" cy="707886"/>
          </a:xfrm>
          <a:prstGeom prst="rect">
            <a:avLst/>
          </a:prstGeom>
        </p:spPr>
        <p:txBody>
          <a:bodyPr wrap="none">
            <a:spAutoFit/>
          </a:bodyPr>
          <a:lstStyle/>
          <a:p>
            <a:r>
              <a:rPr lang="en-US" sz="4000" dirty="0" smtClean="0"/>
              <a:t>Disadvantages of Dams?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990600"/>
            <a:ext cx="8610600" cy="5632311"/>
          </a:xfrm>
          <a:prstGeom prst="rect">
            <a:avLst/>
          </a:prstGeom>
        </p:spPr>
        <p:txBody>
          <a:bodyPr wrap="square">
            <a:spAutoFit/>
          </a:bodyPr>
          <a:lstStyle/>
          <a:p>
            <a:r>
              <a:rPr lang="en-US" sz="2400" dirty="0" smtClean="0"/>
              <a:t>The Sardar Sarovar Dam is a gravity dam on the Narmada River near Navagam, Gujarat, India. It is the largest dam and part of the Narmada Valley Project, a large hydraulic engineering project involving the construction of a series of large irrigation and hydroelectric multi-purpose dams on the Narmada River. The project took form in 1979 as part of a development scheme to increase irrigation and produce hydroelectricity. It is the 30th largest dams planned on river Narmada, Sardar Sarovar Dam (SSD) is the largest structure to be built. It has a proposed final height of 163 m (535 ft) from foundation. The dam is one of India's most controversial dam projects and its environmental impact and net costs and benefits are widely debated. The World Bank was initially a funder of the SSD, but withdrew in 1994. The Narmada Dam has been the centre of controversy and protest since the late 1980s.</a:t>
            </a:r>
            <a:endParaRPr lang="en-US" sz="2400" dirty="0"/>
          </a:p>
        </p:txBody>
      </p:sp>
      <p:sp>
        <p:nvSpPr>
          <p:cNvPr id="5" name="Rectangle 4"/>
          <p:cNvSpPr/>
          <p:nvPr/>
        </p:nvSpPr>
        <p:spPr>
          <a:xfrm>
            <a:off x="457200" y="0"/>
            <a:ext cx="698601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Saradar sarovar dam:</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286000"/>
            <a:ext cx="7934609" cy="2308324"/>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dirty="0" smtClean="0">
                <a:ln w="50800"/>
                <a:solidFill>
                  <a:schemeClr val="bg1">
                    <a:shade val="50000"/>
                  </a:schemeClr>
                </a:solidFill>
              </a:rPr>
              <a:t>HYDROLOGICAL </a:t>
            </a:r>
          </a:p>
          <a:p>
            <a:pPr algn="ctr"/>
            <a:r>
              <a:rPr lang="en-US" sz="7200" b="1" cap="none" spc="0" dirty="0" smtClean="0">
                <a:ln w="50800"/>
                <a:solidFill>
                  <a:schemeClr val="bg1">
                    <a:shade val="50000"/>
                  </a:schemeClr>
                </a:solidFill>
                <a:effectLst/>
              </a:rPr>
              <a:t>CYCLE</a:t>
            </a:r>
            <a:endParaRPr lang="en-US" sz="7200" b="1" cap="none" spc="0" dirty="0">
              <a:ln w="50800"/>
              <a:solidFill>
                <a:schemeClr val="bg1">
                  <a:shade val="50000"/>
                </a:schemeClr>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radar sarovar .dams.jpg"/>
          <p:cNvPicPr>
            <a:picLocks noChangeAspect="1"/>
          </p:cNvPicPr>
          <p:nvPr/>
        </p:nvPicPr>
        <p:blipFill>
          <a:blip r:embed="rId2"/>
          <a:stretch>
            <a:fillRect/>
          </a:stretch>
        </p:blipFill>
        <p:spPr>
          <a:xfrm>
            <a:off x="0" y="0"/>
            <a:ext cx="9155784" cy="6858000"/>
          </a:xfrm>
          <a:prstGeom prst="rect">
            <a:avLst/>
          </a:prstGeom>
        </p:spPr>
      </p:pic>
      <p:sp>
        <p:nvSpPr>
          <p:cNvPr id="3" name="Rectangle 2"/>
          <p:cNvSpPr/>
          <p:nvPr/>
        </p:nvSpPr>
        <p:spPr>
          <a:xfrm>
            <a:off x="228600" y="304800"/>
            <a:ext cx="8531502" cy="830997"/>
          </a:xfrm>
          <a:prstGeom prst="rect">
            <a:avLst/>
          </a:prstGeom>
          <a:noFill/>
        </p:spPr>
        <p:txBody>
          <a:bodyPr wrap="none" lIns="91440" tIns="45720" rIns="91440" bIns="45720">
            <a:spAutoFit/>
          </a:bodyPr>
          <a:lstStyle/>
          <a:p>
            <a:pPr algn="ctr"/>
            <a:r>
              <a:rPr lang="en-US" sz="48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SARADAR SAROVAR DAM</a:t>
            </a:r>
            <a:endParaRPr lang="en-US" sz="48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urek.png"/>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828800" y="762000"/>
            <a:ext cx="7002238" cy="1384995"/>
          </a:xfrm>
          <a:prstGeom prst="rect">
            <a:avLst/>
          </a:prstGeom>
          <a:noFill/>
        </p:spPr>
        <p:txBody>
          <a:bodyPr wrap="none" lIns="91440" tIns="45720" rIns="91440" bIns="45720">
            <a:spAutoFit/>
          </a:bodyPr>
          <a:lstStyle/>
          <a:p>
            <a:pPr algn="ctr"/>
            <a:r>
              <a:rPr lang="en-US" sz="2800" b="1" dirty="0" smtClean="0">
                <a:solidFill>
                  <a:schemeClr val="bg1"/>
                </a:solidFill>
              </a:rPr>
              <a:t>This earth fill embankment dam on the</a:t>
            </a:r>
          </a:p>
          <a:p>
            <a:pPr algn="ctr"/>
            <a:r>
              <a:rPr lang="en-US" sz="2800" b="1" dirty="0" smtClean="0">
                <a:solidFill>
                  <a:schemeClr val="bg1"/>
                </a:solidFill>
              </a:rPr>
              <a:t> Vakhsh River in Tajikistan is currently </a:t>
            </a:r>
          </a:p>
          <a:p>
            <a:pPr algn="ctr"/>
            <a:r>
              <a:rPr lang="en-US" sz="2800" b="1" dirty="0" smtClean="0">
                <a:solidFill>
                  <a:schemeClr val="bg1"/>
                </a:solidFill>
              </a:rPr>
              <a:t>the tallest dam in the world at 300 meters.</a:t>
            </a:r>
            <a:endParaRPr lang="en-US" sz="28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4" name="Rectangle 3"/>
          <p:cNvSpPr/>
          <p:nvPr/>
        </p:nvSpPr>
        <p:spPr>
          <a:xfrm>
            <a:off x="228600" y="0"/>
            <a:ext cx="4561505"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World’s  1</a:t>
            </a:r>
            <a:r>
              <a:rPr lang="en-US" sz="3200" b="1" cap="none" spc="0"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tallest dam:</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Xiaowan_Dam.png"/>
          <p:cNvPicPr>
            <a:picLocks noChangeAspect="1"/>
          </p:cNvPicPr>
          <p:nvPr/>
        </p:nvPicPr>
        <p:blipFill>
          <a:blip r:embed="rId2"/>
          <a:stretch>
            <a:fillRect/>
          </a:stretch>
        </p:blipFill>
        <p:spPr>
          <a:xfrm>
            <a:off x="-1" y="-1"/>
            <a:ext cx="9144001" cy="6858001"/>
          </a:xfrm>
          <a:prstGeom prst="rect">
            <a:avLst/>
          </a:prstGeom>
        </p:spPr>
      </p:pic>
      <p:sp>
        <p:nvSpPr>
          <p:cNvPr id="5" name="Rectangle 4"/>
          <p:cNvSpPr/>
          <p:nvPr/>
        </p:nvSpPr>
        <p:spPr>
          <a:xfrm>
            <a:off x="228600" y="0"/>
            <a:ext cx="4630562"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World’s 2</a:t>
            </a:r>
            <a:r>
              <a:rPr lang="en-US" sz="3200" b="1" cap="none" spc="0"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nd</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tallest dam:</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228600" y="609600"/>
            <a:ext cx="9119805" cy="1384995"/>
          </a:xfrm>
          <a:prstGeom prst="rect">
            <a:avLst/>
          </a:prstGeom>
          <a:noFill/>
        </p:spPr>
        <p:txBody>
          <a:bodyPr wrap="none" lIns="91440" tIns="45720" rIns="91440" bIns="45720">
            <a:spAutoFit/>
          </a:bodyPr>
          <a:lstStyle/>
          <a:p>
            <a:pPr algn="ctr"/>
            <a:r>
              <a:rPr lang="en-US" sz="2800" b="1" dirty="0" smtClean="0">
                <a:solidFill>
                  <a:schemeClr val="bg1"/>
                </a:solidFill>
              </a:rPr>
              <a:t>An arch dam on the Lancang (Mekong)</a:t>
            </a:r>
          </a:p>
          <a:p>
            <a:pPr algn="ctr"/>
            <a:r>
              <a:rPr lang="en-US" sz="2800" b="1" dirty="0" smtClean="0">
                <a:solidFill>
                  <a:schemeClr val="bg1"/>
                </a:solidFill>
              </a:rPr>
              <a:t> River in China with 292 meter,</a:t>
            </a:r>
          </a:p>
          <a:p>
            <a:pPr algn="ctr"/>
            <a:r>
              <a:rPr lang="en-US" sz="2800" b="1" dirty="0" smtClean="0">
                <a:solidFill>
                  <a:schemeClr val="bg1"/>
                </a:solidFill>
              </a:rPr>
              <a:t> its primary purpose is to provide hydroelectric power.</a:t>
            </a:r>
            <a:endParaRPr lang="en-US" sz="28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00px-GrandeDixence.png"/>
          <p:cNvPicPr>
            <a:picLocks noChangeAspect="1"/>
          </p:cNvPicPr>
          <p:nvPr/>
        </p:nvPicPr>
        <p:blipFill>
          <a:blip r:embed="rId2"/>
          <a:stretch>
            <a:fillRect/>
          </a:stretch>
        </p:blipFill>
        <p:spPr>
          <a:xfrm>
            <a:off x="-1" y="0"/>
            <a:ext cx="9136511" cy="6858000"/>
          </a:xfrm>
          <a:prstGeom prst="rect">
            <a:avLst/>
          </a:prstGeom>
        </p:spPr>
      </p:pic>
      <p:sp>
        <p:nvSpPr>
          <p:cNvPr id="5" name="Rectangle 4"/>
          <p:cNvSpPr/>
          <p:nvPr/>
        </p:nvSpPr>
        <p:spPr>
          <a:xfrm>
            <a:off x="228600" y="0"/>
            <a:ext cx="4559069"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World’s 3</a:t>
            </a:r>
            <a:r>
              <a:rPr lang="en-US" sz="3200" b="1" cap="none" spc="0"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rd</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tallest dam:</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609600" y="685800"/>
            <a:ext cx="8682185" cy="830997"/>
          </a:xfrm>
          <a:prstGeom prst="rect">
            <a:avLst/>
          </a:prstGeom>
          <a:noFill/>
        </p:spPr>
        <p:txBody>
          <a:bodyPr wrap="none" lIns="91440" tIns="45720" rIns="91440" bIns="45720">
            <a:spAutoFit/>
          </a:bodyPr>
          <a:lstStyle/>
          <a:p>
            <a:pPr algn="ctr"/>
            <a:r>
              <a:rPr lang="en-US" sz="2400" b="1" dirty="0" smtClean="0">
                <a:solidFill>
                  <a:schemeClr val="bg1"/>
                </a:solidFill>
              </a:rPr>
              <a:t>A concrete gravity dam on the Dixence River in Switzerland,</a:t>
            </a:r>
          </a:p>
          <a:p>
            <a:pPr algn="ctr"/>
            <a:r>
              <a:rPr lang="en-US" sz="2400" b="1" dirty="0" smtClean="0">
                <a:solidFill>
                  <a:schemeClr val="bg1"/>
                </a:solidFill>
              </a:rPr>
              <a:t> at 285 meters it is the tallest of its kind in the world.</a:t>
            </a:r>
            <a:endParaRPr lang="en-US" sz="24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guridam.png"/>
          <p:cNvPicPr>
            <a:picLocks noChangeAspect="1"/>
          </p:cNvPicPr>
          <p:nvPr/>
        </p:nvPicPr>
        <p:blipFill>
          <a:blip r:embed="rId2"/>
          <a:stretch>
            <a:fillRect/>
          </a:stretch>
        </p:blipFill>
        <p:spPr>
          <a:xfrm>
            <a:off x="-1" y="0"/>
            <a:ext cx="9159015" cy="6858000"/>
          </a:xfrm>
          <a:prstGeom prst="rect">
            <a:avLst/>
          </a:prstGeom>
        </p:spPr>
      </p:pic>
      <p:sp>
        <p:nvSpPr>
          <p:cNvPr id="5" name="Rectangle 4"/>
          <p:cNvSpPr/>
          <p:nvPr/>
        </p:nvSpPr>
        <p:spPr>
          <a:xfrm>
            <a:off x="304800" y="0"/>
            <a:ext cx="4579907"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World’s 4</a:t>
            </a:r>
            <a:r>
              <a:rPr lang="en-US" sz="3200" b="1" cap="none" spc="0"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tallest da</a:t>
            </a:r>
            <a:r>
              <a:rPr lang="en-US" sz="3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93124" y="609600"/>
            <a:ext cx="9050876" cy="954107"/>
          </a:xfrm>
          <a:prstGeom prst="rect">
            <a:avLst/>
          </a:prstGeom>
          <a:noFill/>
          <a:ln>
            <a:solidFill>
              <a:srgbClr val="FFFF00"/>
            </a:solidFill>
          </a:ln>
        </p:spPr>
        <p:txBody>
          <a:bodyPr wrap="none" lIns="91440" tIns="45720" rIns="91440" bIns="45720">
            <a:spAutoFit/>
          </a:bodyPr>
          <a:lstStyle/>
          <a:p>
            <a:pPr algn="ctr"/>
            <a:r>
              <a:rPr lang="en-US" sz="2800" b="1" dirty="0" smtClean="0"/>
              <a:t>This hydroelectric dam on the Inguri River in Georgia</a:t>
            </a:r>
          </a:p>
          <a:p>
            <a:pPr algn="ctr"/>
            <a:r>
              <a:rPr lang="en-US" sz="2800" b="1" dirty="0" smtClean="0"/>
              <a:t> is the second highest concrete arch dam in the world</a:t>
            </a:r>
            <a:endParaRPr lang="en-US" sz="2800" b="1" cap="none" spc="0" dirty="0">
              <a:ln w="17780" cmpd="sng">
                <a:solidFill>
                  <a:srgbClr val="FFFFFF"/>
                </a:solidFill>
                <a:prstDash val="solid"/>
                <a:miter lim="800000"/>
              </a:ln>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ppt_x</p:attrName>
                                        </p:attrNameLst>
                                      </p:cBhvr>
                                      <p:tavLst>
                                        <p:tav tm="0">
                                          <p:val>
                                            <p:strVal val="#ppt_x-.2"/>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ajont-Dam.png"/>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381000" y="0"/>
            <a:ext cx="4557466" cy="584775"/>
          </a:xfrm>
          <a:prstGeom prst="rect">
            <a:avLst/>
          </a:prstGeom>
          <a:noFill/>
        </p:spPr>
        <p:txBody>
          <a:bodyPr wrap="none" lIns="91440" tIns="45720" rIns="91440" bIns="45720">
            <a:spAutoFit/>
          </a:bodyPr>
          <a:lstStyle/>
          <a:p>
            <a:pPr algn="ct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World’s 5</a:t>
            </a:r>
            <a:r>
              <a:rPr lang="en-US" sz="3200" b="1" cap="none" spc="0" baseline="300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t>
            </a:r>
            <a:r>
              <a:rPr lang="en-US" sz="3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tallest dam:</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0" y="609600"/>
            <a:ext cx="9641165" cy="1569660"/>
          </a:xfrm>
          <a:prstGeom prst="rect">
            <a:avLst/>
          </a:prstGeom>
          <a:noFill/>
        </p:spPr>
        <p:txBody>
          <a:bodyPr wrap="none" lIns="91440" tIns="45720" rIns="91440" bIns="45720">
            <a:spAutoFit/>
          </a:bodyPr>
          <a:lstStyle/>
          <a:p>
            <a:pPr algn="ctr"/>
            <a:r>
              <a:rPr lang="en-US" sz="3200" dirty="0" smtClean="0"/>
              <a:t>A disused dam north of Venice, Italy,</a:t>
            </a:r>
          </a:p>
          <a:p>
            <a:pPr algn="ctr"/>
            <a:r>
              <a:rPr lang="en-US" sz="3200" dirty="0" smtClean="0"/>
              <a:t> in 1963 a landslide caused</a:t>
            </a:r>
          </a:p>
          <a:p>
            <a:pPr algn="ctr"/>
            <a:r>
              <a:rPr lang="en-US" sz="3200" dirty="0" smtClean="0"/>
              <a:t> the overtopping of the dam and around 2,000 deaths.</a:t>
            </a:r>
            <a:endPar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ppt_x</p:attrName>
                                        </p:attrNameLst>
                                      </p:cBhvr>
                                      <p:tavLst>
                                        <p:tav tm="0">
                                          <p:val>
                                            <p:strVal val="#ppt_x-.2"/>
                                          </p:val>
                                        </p:tav>
                                        <p:tav tm="100000">
                                          <p:val>
                                            <p:strVal val="#ppt_x"/>
                                          </p:val>
                                        </p:tav>
                                      </p:tavLst>
                                    </p:anim>
                                    <p:anim calcmode="lin" valueType="num">
                                      <p:cBhvr>
                                        <p:cTn id="2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7" name="Object 3">
            <a:hlinkClick r:id="rId3" action="ppaction://hlinkfile"/>
          </p:cNvPr>
          <p:cNvGraphicFramePr>
            <a:graphicFrameLocks noChangeAspect="1"/>
          </p:cNvGraphicFramePr>
          <p:nvPr/>
        </p:nvGraphicFramePr>
        <p:xfrm>
          <a:off x="0" y="0"/>
          <a:ext cx="9144000" cy="1600200"/>
        </p:xfrm>
        <a:graphic>
          <a:graphicData uri="http://schemas.openxmlformats.org/presentationml/2006/ole">
            <p:oleObj spid="_x0000_s1027" name="Package" r:id="rId4" imgW="3076560" imgH="485640" progId="Package">
              <p:embed/>
            </p:oleObj>
          </a:graphicData>
        </a:graphic>
      </p:graphicFrame>
      <p:sp>
        <p:nvSpPr>
          <p:cNvPr id="7" name="Rectangle 6"/>
          <p:cNvSpPr/>
          <p:nvPr/>
        </p:nvSpPr>
        <p:spPr>
          <a:xfrm>
            <a:off x="914400" y="2971800"/>
            <a:ext cx="641836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Sardar sarovar dam</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1200" y="2438400"/>
            <a:ext cx="4666662" cy="1569660"/>
          </a:xfrm>
          <a:prstGeom prst="rect">
            <a:avLst/>
          </a:prstGeom>
        </p:spPr>
        <p:txBody>
          <a:bodyPr wrap="none">
            <a:spAutoFit/>
          </a:bodyPr>
          <a:lstStyle/>
          <a:p>
            <a:r>
              <a:rPr lang="en-US" sz="9600" dirty="0" smtClean="0"/>
              <a:t>WEIRS::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2362200"/>
            <a:ext cx="6248400" cy="3477875"/>
          </a:xfrm>
          <a:prstGeom prst="rect">
            <a:avLst/>
          </a:prstGeom>
        </p:spPr>
        <p:txBody>
          <a:bodyPr wrap="square">
            <a:spAutoFit/>
          </a:bodyPr>
          <a:lstStyle/>
          <a:p>
            <a:r>
              <a:rPr lang="en-US" sz="4400" dirty="0" smtClean="0"/>
              <a:t>A  low wall or dam built across a stream or river to raise the level of the water or to change the direction of its flow</a:t>
            </a:r>
            <a:endParaRPr lang="en-US" sz="4400" dirty="0"/>
          </a:p>
        </p:txBody>
      </p:sp>
      <p:sp>
        <p:nvSpPr>
          <p:cNvPr id="5" name="Rectangle 4"/>
          <p:cNvSpPr/>
          <p:nvPr/>
        </p:nvSpPr>
        <p:spPr>
          <a:xfrm>
            <a:off x="609600" y="228600"/>
            <a:ext cx="3950120" cy="1446550"/>
          </a:xfrm>
          <a:prstGeom prst="rect">
            <a:avLst/>
          </a:prstGeom>
        </p:spPr>
        <p:txBody>
          <a:bodyPr wrap="none">
            <a:spAutoFit/>
          </a:bodyPr>
          <a:lstStyle/>
          <a:p>
            <a:r>
              <a:rPr lang="en-US" sz="8800" dirty="0" smtClean="0"/>
              <a:t>WEIRS:</a:t>
            </a:r>
          </a:p>
        </p:txBody>
      </p:sp>
      <p:sp>
        <p:nvSpPr>
          <p:cNvPr id="6" name="Right Arrow 5"/>
          <p:cNvSpPr/>
          <p:nvPr/>
        </p:nvSpPr>
        <p:spPr>
          <a:xfrm>
            <a:off x="838200" y="251460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63915"/>
            <a:ext cx="8305800" cy="6494085"/>
          </a:xfrm>
          <a:prstGeom prst="rect">
            <a:avLst/>
          </a:prstGeom>
        </p:spPr>
        <p:txBody>
          <a:bodyPr wrap="square">
            <a:spAutoFit/>
          </a:bodyPr>
          <a:lstStyle/>
          <a:p>
            <a:r>
              <a:rPr lang="en-US" sz="3200" dirty="0" smtClean="0"/>
              <a:t>Weirs allow </a:t>
            </a:r>
            <a:r>
              <a:rPr lang="en-US" sz="3200" dirty="0" smtClean="0">
                <a:hlinkClick r:id="rId2" tooltip="Hydrology"/>
              </a:rPr>
              <a:t>hydrologists</a:t>
            </a:r>
            <a:r>
              <a:rPr lang="en-US" sz="3200" dirty="0" smtClean="0"/>
              <a:t> and engineers a simple method of measuring the </a:t>
            </a:r>
            <a:r>
              <a:rPr lang="en-US" sz="3200" dirty="0" smtClean="0">
                <a:hlinkClick r:id="rId3" tooltip="Volumetric flow rate"/>
              </a:rPr>
              <a:t>volumetric flow rate</a:t>
            </a:r>
            <a:r>
              <a:rPr lang="en-US" sz="3200" dirty="0" smtClean="0"/>
              <a:t> in small to medium-sized streams or in industrial discharge locations. Since the geometry of the top of the weir is known and all water flows over the weir, the depth of water behind the weir can be converted to a rate of flow. The calculation relies on the fact that fluid will pass through the critical depth of the flow regime in the vicinity of the crest of the weir. If water is not carried away from the weir, it can make flow measurement complicated or even impossible.</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595021"/>
            <a:ext cx="8305800" cy="4832092"/>
          </a:xfrm>
          <a:prstGeom prst="rect">
            <a:avLst/>
          </a:prstGeom>
        </p:spPr>
        <p:txBody>
          <a:bodyPr wrap="square">
            <a:spAutoFit/>
          </a:bodyPr>
          <a:lstStyle/>
          <a:p>
            <a:r>
              <a:rPr lang="en-US" sz="2800" dirty="0" smtClean="0"/>
              <a:t>Cycle that involves  the continuous circulation of water in the Earth-atmosphere system.</a:t>
            </a:r>
          </a:p>
          <a:p>
            <a:r>
              <a:rPr lang="en-US" sz="2800" dirty="0" smtClean="0"/>
              <a:t> Water is transferred from the oceans through the atmosphere to the continents and back to the oceans by means of evaporation, transpiration, precipitation, interception, infiltration, subterranean percolation, overland flow, runoff, and other complex processes. Although the total amount of water within the cycle remains essentially constant, its distribution among the various processes is continually changing.</a:t>
            </a:r>
            <a:endParaRPr lang="en-US" sz="2800" dirty="0"/>
          </a:p>
        </p:txBody>
      </p:sp>
      <p:sp>
        <p:nvSpPr>
          <p:cNvPr id="6" name="Rectangle 5"/>
          <p:cNvSpPr/>
          <p:nvPr/>
        </p:nvSpPr>
        <p:spPr>
          <a:xfrm>
            <a:off x="685800" y="381000"/>
            <a:ext cx="4759509"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smtClean="0">
                <a:ln w="50800"/>
                <a:effectLst/>
              </a:rPr>
              <a:t>DEFINATION:</a:t>
            </a:r>
            <a:endParaRPr lang="en-US" sz="5400" b="1" cap="none" spc="0" dirty="0">
              <a:ln w="5080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ppt_x</p:attrName>
                                        </p:attrNameLst>
                                      </p:cBhvr>
                                      <p:tavLst>
                                        <p:tav tm="0">
                                          <p:val>
                                            <p:strVal val="#ppt_x-.2"/>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90600"/>
            <a:ext cx="7924800" cy="5078313"/>
          </a:xfrm>
          <a:prstGeom prst="rect">
            <a:avLst/>
          </a:prstGeom>
        </p:spPr>
        <p:txBody>
          <a:bodyPr wrap="square">
            <a:spAutoFit/>
          </a:bodyPr>
          <a:lstStyle/>
          <a:p>
            <a:r>
              <a:rPr lang="en-US" sz="3600" dirty="0" smtClean="0"/>
              <a:t>Weirs, referred to as low head barrier dams in this context, are used in the control of invasive </a:t>
            </a:r>
            <a:r>
              <a:rPr lang="en-US" sz="3600" dirty="0" smtClean="0">
                <a:hlinkClick r:id="rId2" tooltip="Sea lamprey"/>
              </a:rPr>
              <a:t>sea lamprey</a:t>
            </a:r>
            <a:r>
              <a:rPr lang="en-US" sz="3600" dirty="0" smtClean="0"/>
              <a:t> in the </a:t>
            </a:r>
            <a:r>
              <a:rPr lang="en-US" sz="3600" dirty="0" smtClean="0">
                <a:hlinkClick r:id="rId3" tooltip="Great Lakes"/>
              </a:rPr>
              <a:t>Great Lakes</a:t>
            </a:r>
            <a:r>
              <a:rPr lang="en-US" sz="3600" dirty="0" smtClean="0"/>
              <a:t>. They serve as a barrier to prevent recolonization by lamprey above the weir, reducing the area required to be treated with </a:t>
            </a:r>
            <a:r>
              <a:rPr lang="en-US" sz="3600" dirty="0" smtClean="0">
                <a:hlinkClick r:id="rId4" tooltip="Lampricide"/>
              </a:rPr>
              <a:t>lampricide</a:t>
            </a:r>
            <a:r>
              <a:rPr lang="en-US" sz="3600" dirty="0" smtClean="0"/>
              <a:t>, and providing a convenient point to measure water flow</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irs...1.jpg"/>
          <p:cNvPicPr>
            <a:picLocks noChangeAspect="1"/>
          </p:cNvPicPr>
          <p:nvPr/>
        </p:nvPicPr>
        <p:blipFill>
          <a:blip r:embed="rId2"/>
          <a:stretch>
            <a:fillRect/>
          </a:stretch>
        </p:blipFill>
        <p:spPr>
          <a:xfrm>
            <a:off x="12160" y="0"/>
            <a:ext cx="911968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wir ..3.jpg"/>
          <p:cNvPicPr>
            <a:picLocks noChangeAspect="1"/>
          </p:cNvPicPr>
          <p:nvPr/>
        </p:nvPicPr>
        <p:blipFill>
          <a:blip r:embed="rId2"/>
          <a:stretch>
            <a:fillRect/>
          </a:stretch>
        </p:blipFill>
        <p:spPr>
          <a:xfrm>
            <a:off x="-1" y="0"/>
            <a:ext cx="914400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irs 4.jpg"/>
          <p:cNvPicPr>
            <a:picLocks noChangeAspect="1"/>
          </p:cNvPicPr>
          <p:nvPr/>
        </p:nvPicPr>
        <p:blipFill>
          <a:blip r:embed="rId2"/>
          <a:stretch>
            <a:fillRect/>
          </a:stretch>
        </p:blipFill>
        <p:spPr>
          <a:xfrm>
            <a:off x="0" y="0"/>
            <a:ext cx="9144000" cy="6849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irs 5.jpg"/>
          <p:cNvPicPr>
            <a:picLocks noChangeAspect="1"/>
          </p:cNvPicPr>
          <p:nvPr/>
        </p:nvPicPr>
        <p:blipFill>
          <a:blip r:embed="rId2"/>
          <a:stretch>
            <a:fillRect/>
          </a:stretch>
        </p:blipFill>
        <p:spPr>
          <a:xfrm>
            <a:off x="0" y="0"/>
            <a:ext cx="915578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2362200"/>
            <a:ext cx="5698997" cy="1200329"/>
          </a:xfrm>
          <a:prstGeom prst="rect">
            <a:avLst/>
          </a:prstGeom>
          <a:noFill/>
        </p:spPr>
        <p:txBody>
          <a:bodyPr wrap="none" lIns="91440" tIns="45720" rIns="91440" bIns="45720">
            <a:spAutoFit/>
          </a:bodyPr>
          <a:lstStyle/>
          <a:p>
            <a:pPr algn="ctr"/>
            <a:r>
              <a:rPr lang="en-US" sz="72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BARRAGES:</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28600"/>
            <a:ext cx="2979342" cy="769441"/>
          </a:xfrm>
          <a:prstGeom prst="rect">
            <a:avLst/>
          </a:prstGeom>
        </p:spPr>
        <p:txBody>
          <a:bodyPr wrap="none">
            <a:spAutoFit/>
          </a:bodyPr>
          <a:lstStyle/>
          <a:p>
            <a:r>
              <a:rPr lang="en-US" sz="4400" dirty="0" smtClean="0"/>
              <a:t>BARRAGES</a:t>
            </a:r>
            <a:endParaRPr lang="en-US" sz="4400" dirty="0"/>
          </a:p>
        </p:txBody>
      </p:sp>
      <p:sp>
        <p:nvSpPr>
          <p:cNvPr id="6" name="Rectangle 5"/>
          <p:cNvSpPr/>
          <p:nvPr/>
        </p:nvSpPr>
        <p:spPr>
          <a:xfrm>
            <a:off x="685800" y="914400"/>
            <a:ext cx="8001000" cy="5693866"/>
          </a:xfrm>
          <a:prstGeom prst="rect">
            <a:avLst/>
          </a:prstGeom>
        </p:spPr>
        <p:txBody>
          <a:bodyPr wrap="square">
            <a:spAutoFit/>
          </a:bodyPr>
          <a:lstStyle/>
          <a:p>
            <a:r>
              <a:rPr lang="en-US" sz="2800" dirty="0" smtClean="0"/>
              <a:t>A </a:t>
            </a:r>
            <a:r>
              <a:rPr lang="en-US" sz="2800" b="1" dirty="0" smtClean="0"/>
              <a:t>barrage</a:t>
            </a:r>
            <a:r>
              <a:rPr lang="en-US" sz="2800" dirty="0" smtClean="0"/>
              <a:t> is a type of </a:t>
            </a:r>
            <a:r>
              <a:rPr lang="en-US" sz="2800" dirty="0" smtClean="0">
                <a:hlinkClick r:id="rId2" tooltip="Head (hydraulic)"/>
              </a:rPr>
              <a:t>low-head</a:t>
            </a:r>
            <a:r>
              <a:rPr lang="en-US" sz="2800" dirty="0" smtClean="0"/>
              <a:t>, diversion </a:t>
            </a:r>
            <a:r>
              <a:rPr lang="en-US" sz="2800" dirty="0" smtClean="0">
                <a:hlinkClick r:id="rId3" tooltip="Dam"/>
              </a:rPr>
              <a:t>dam</a:t>
            </a:r>
            <a:r>
              <a:rPr lang="en-US" sz="2800" dirty="0" smtClean="0"/>
              <a:t> which consists of a number of large gates that can be opened or closed to control the amount of water passing through the structure, and thus regulate and stabilize river water elevation upstream for use in irrigation and other systems. The gates are set between flanking piers which are responsible for supporting the water load of the pool created. While the term </a:t>
            </a:r>
            <a:r>
              <a:rPr lang="en-US" sz="2800" i="1" dirty="0" smtClean="0">
                <a:hlinkClick r:id="rId4" tooltip="wikt:barrage"/>
              </a:rPr>
              <a:t>barrage</a:t>
            </a:r>
            <a:r>
              <a:rPr lang="en-US" sz="2800" dirty="0" smtClean="0"/>
              <a:t> is borrowed from the </a:t>
            </a:r>
            <a:r>
              <a:rPr lang="en-US" sz="2800" dirty="0" smtClean="0">
                <a:hlinkClick r:id="rId5" tooltip="French Language"/>
              </a:rPr>
              <a:t>French word</a:t>
            </a:r>
            <a:r>
              <a:rPr lang="en-US" sz="2800" dirty="0" smtClean="0"/>
              <a:t> meaning a dam generally, its usage for such a structure in English is chiefly in Pakistan, India, Egypt, Iraq, and other countries in the Middle East.</a:t>
            </a:r>
            <a:r>
              <a:rPr lang="en-US" sz="2800" baseline="30000" dirty="0" smtClean="0">
                <a:hlinkClick r:id="rId6"/>
              </a:rPr>
              <a:t>[1]</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762000"/>
            <a:ext cx="8534400" cy="5632311"/>
          </a:xfrm>
          <a:prstGeom prst="rect">
            <a:avLst/>
          </a:prstGeom>
        </p:spPr>
        <p:txBody>
          <a:bodyPr wrap="square">
            <a:spAutoFit/>
          </a:bodyPr>
          <a:lstStyle/>
          <a:p>
            <a:r>
              <a:rPr lang="en-US" sz="3600" dirty="0" smtClean="0"/>
              <a:t>According to the </a:t>
            </a:r>
            <a:r>
              <a:rPr lang="en-US" sz="3600" dirty="0" smtClean="0">
                <a:hlinkClick r:id="rId2" tooltip="World Commission on Dams"/>
              </a:rPr>
              <a:t>World Commission on Dams</a:t>
            </a:r>
            <a:r>
              <a:rPr lang="en-US" sz="3600" dirty="0" smtClean="0"/>
              <a:t>, a key difference between a barrage and a dam is that a dam is built for water storage in a </a:t>
            </a:r>
            <a:r>
              <a:rPr lang="en-US" sz="3600" dirty="0" smtClean="0">
                <a:hlinkClick r:id="rId3" tooltip="Reservoir"/>
              </a:rPr>
              <a:t>reservoir</a:t>
            </a:r>
            <a:r>
              <a:rPr lang="en-US" sz="3600" dirty="0" smtClean="0"/>
              <a:t>, which raises the level of water significantly. A barrage is built for diverting water, and raises the water level only a few feet; they are generally built on flat terrain across wide, often </a:t>
            </a:r>
            <a:r>
              <a:rPr lang="en-US" sz="3600" dirty="0" smtClean="0">
                <a:hlinkClick r:id="rId4" tooltip="Meander"/>
              </a:rPr>
              <a:t>meandering</a:t>
            </a:r>
            <a:r>
              <a:rPr lang="en-US" sz="3600" dirty="0" smtClean="0"/>
              <a:t> rivers. Barrages are larger than </a:t>
            </a:r>
            <a:r>
              <a:rPr lang="en-US" sz="3600" dirty="0" err="1" smtClean="0">
                <a:hlinkClick r:id="rId5" tooltip="Headworks"/>
              </a:rPr>
              <a:t>headworks</a:t>
            </a:r>
            <a:r>
              <a:rPr lang="en-US" sz="3600" dirty="0" smtClean="0"/>
              <a:t>.</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85800"/>
            <a:ext cx="7543800" cy="3170099"/>
          </a:xfrm>
          <a:prstGeom prst="rect">
            <a:avLst/>
          </a:prstGeom>
        </p:spPr>
        <p:txBody>
          <a:bodyPr wrap="square">
            <a:spAutoFit/>
          </a:bodyPr>
          <a:lstStyle/>
          <a:p>
            <a:r>
              <a:rPr lang="en-US" sz="4000" dirty="0" smtClean="0"/>
              <a:t>Barrages that are commonly used to dam a lagoon or estuary as a method to capture </a:t>
            </a:r>
            <a:r>
              <a:rPr lang="en-US" sz="4000" dirty="0" smtClean="0">
                <a:hlinkClick r:id="rId2" tooltip="Tidal power"/>
              </a:rPr>
              <a:t>tidal power</a:t>
            </a:r>
            <a:r>
              <a:rPr lang="en-US" sz="4000" dirty="0" smtClean="0"/>
              <a:t> from tidal inflows are known as </a:t>
            </a:r>
            <a:r>
              <a:rPr lang="en-US" sz="4000" dirty="0" smtClean="0">
                <a:hlinkClick r:id="rId3" tooltip="Tidal barrage"/>
              </a:rPr>
              <a:t>tidal barrages</a:t>
            </a:r>
            <a:r>
              <a:rPr lang="en-US" sz="4000"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age 44.jpg"/>
          <p:cNvPicPr>
            <a:picLocks noChangeAspect="1"/>
          </p:cNvPicPr>
          <p:nvPr/>
        </p:nvPicPr>
        <p:blipFill>
          <a:blip r:embed="rId2"/>
          <a:stretch>
            <a:fillRect/>
          </a:stretch>
        </p:blipFill>
        <p:spPr>
          <a:xfrm>
            <a:off x="0" y="0"/>
            <a:ext cx="9160656"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ilw_hydrological_cycle-m.jpg"/>
          <p:cNvPicPr>
            <a:picLocks noChangeAspect="1"/>
          </p:cNvPicPr>
          <p:nvPr/>
        </p:nvPicPr>
        <p:blipFill>
          <a:blip r:embed="rId2"/>
          <a:stretch>
            <a:fillRect/>
          </a:stretch>
        </p:blipFill>
        <p:spPr>
          <a:xfrm>
            <a:off x="0" y="-1"/>
            <a:ext cx="9144000" cy="6858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age 5.jpg"/>
          <p:cNvPicPr>
            <a:picLocks noChangeAspect="1"/>
          </p:cNvPicPr>
          <p:nvPr/>
        </p:nvPicPr>
        <p:blipFill>
          <a:blip r:embed="rId2"/>
          <a:stretch>
            <a:fillRect/>
          </a:stretch>
        </p:blipFill>
        <p:spPr>
          <a:xfrm>
            <a:off x="0" y="0"/>
            <a:ext cx="9144000" cy="6849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age 1.jpg"/>
          <p:cNvPicPr>
            <a:picLocks noChangeAspect="1"/>
          </p:cNvPicPr>
          <p:nvPr/>
        </p:nvPicPr>
        <p:blipFill>
          <a:blip r:embed="rId2"/>
          <a:stretch>
            <a:fillRect/>
          </a:stretch>
        </p:blipFill>
        <p:spPr>
          <a:xfrm>
            <a:off x="0" y="0"/>
            <a:ext cx="9155784"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age 2.jpg"/>
          <p:cNvPicPr>
            <a:picLocks noChangeAspect="1"/>
          </p:cNvPicPr>
          <p:nvPr/>
        </p:nvPicPr>
        <p:blipFill>
          <a:blip r:embed="rId2"/>
          <a:stretch>
            <a:fillRect/>
          </a:stretch>
        </p:blipFill>
        <p:spPr>
          <a:xfrm>
            <a:off x="0" y="8826"/>
            <a:ext cx="9144000" cy="68491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rrage 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685800"/>
            <a:ext cx="6442790" cy="1200329"/>
          </a:xfrm>
          <a:prstGeom prst="rect">
            <a:avLst/>
          </a:prstGeom>
          <a:noFill/>
        </p:spPr>
        <p:txBody>
          <a:bodyPr wrap="none" lIns="91440" tIns="45720" rIns="91440" bIns="45720">
            <a:spAutoFit/>
          </a:bodyPr>
          <a:lstStyle/>
          <a:p>
            <a:pPr algn="ctr"/>
            <a:r>
              <a:rPr lang="en-US" sz="72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CHECK DAM:</a:t>
            </a:r>
            <a:endParaRPr lang="en-US" sz="7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8600"/>
            <a:ext cx="7543800" cy="588963"/>
          </a:xfrm>
          <a:prstGeom prst="rect">
            <a:avLst/>
          </a:prstGeom>
          <a:gradFill rotWithShape="0">
            <a:gsLst>
              <a:gs pos="0">
                <a:srgbClr val="CC3300"/>
              </a:gs>
              <a:gs pos="100000">
                <a:srgbClr val="5E1800"/>
              </a:gs>
            </a:gsLst>
            <a:lin ang="0" scaled="1"/>
          </a:gradFill>
          <a:ln w="9525">
            <a:solidFill>
              <a:schemeClr val="folHlink"/>
            </a:solidFill>
            <a:miter lim="800000"/>
            <a:headEnd/>
            <a:tailEnd/>
          </a:ln>
        </p:spPr>
        <p:txBody>
          <a:bodyPr>
            <a:spAutoFit/>
          </a:bodyPr>
          <a:lstStyle/>
          <a:p>
            <a:pPr algn="ctr" eaLnBrk="1" hangingPunct="1"/>
            <a:r>
              <a:rPr lang="en-US" sz="3200" b="1" dirty="0"/>
              <a:t>Objective</a:t>
            </a:r>
            <a:endParaRPr lang="en-US" sz="3200" dirty="0">
              <a:latin typeface="Book Antiqua" pitchFamily="18" charset="0"/>
            </a:endParaRPr>
          </a:p>
        </p:txBody>
      </p:sp>
      <p:sp>
        <p:nvSpPr>
          <p:cNvPr id="7" name="Text Box 11"/>
          <p:cNvSpPr txBox="1">
            <a:spLocks noChangeArrowheads="1"/>
          </p:cNvSpPr>
          <p:nvPr/>
        </p:nvSpPr>
        <p:spPr bwMode="auto">
          <a:xfrm>
            <a:off x="381000" y="923925"/>
            <a:ext cx="8382000" cy="5248275"/>
          </a:xfrm>
          <a:prstGeom prst="rect">
            <a:avLst/>
          </a:prstGeom>
          <a:noFill/>
          <a:ln w="9525">
            <a:noFill/>
            <a:miter lim="800000"/>
            <a:headEnd/>
            <a:tailEnd/>
          </a:ln>
        </p:spPr>
        <p:txBody>
          <a:bodyPr>
            <a:spAutoFit/>
          </a:bodyPr>
          <a:lstStyle/>
          <a:p>
            <a:pPr marL="914400" indent="-457200" algn="just" eaLnBrk="1" hangingPunct="1">
              <a:spcBef>
                <a:spcPts val="600"/>
              </a:spcBef>
              <a:spcAft>
                <a:spcPts val="1200"/>
              </a:spcAft>
              <a:buFontTx/>
              <a:buBlip>
                <a:blip r:embed="rId2"/>
              </a:buBlip>
              <a:defRPr/>
            </a:pPr>
            <a:r>
              <a:rPr lang="en-US" sz="2600" dirty="0">
                <a:latin typeface="Arial" charset="0"/>
                <a:cs typeface="Arial" charset="0"/>
              </a:rPr>
              <a:t>In stream storage.</a:t>
            </a:r>
          </a:p>
          <a:p>
            <a:pPr marL="914400" indent="-457200" algn="just" eaLnBrk="1" hangingPunct="1">
              <a:spcBef>
                <a:spcPts val="600"/>
              </a:spcBef>
              <a:spcAft>
                <a:spcPts val="1200"/>
              </a:spcAft>
              <a:buFontTx/>
              <a:buBlip>
                <a:blip r:embed="rId2"/>
              </a:buBlip>
              <a:defRPr/>
            </a:pPr>
            <a:r>
              <a:rPr lang="en-US" sz="2600" dirty="0">
                <a:latin typeface="Arial" charset="0"/>
                <a:cs typeface="Arial" charset="0"/>
              </a:rPr>
              <a:t>Ground Water recharge </a:t>
            </a:r>
          </a:p>
          <a:p>
            <a:pPr marL="914400" indent="-457200" algn="just" eaLnBrk="1" hangingPunct="1">
              <a:spcBef>
                <a:spcPts val="600"/>
              </a:spcBef>
              <a:spcAft>
                <a:spcPts val="1200"/>
              </a:spcAft>
              <a:buFontTx/>
              <a:buBlip>
                <a:blip r:embed="rId2"/>
              </a:buBlip>
              <a:defRPr/>
            </a:pPr>
            <a:r>
              <a:rPr lang="en-US" sz="2600" dirty="0">
                <a:latin typeface="Arial" charset="0"/>
                <a:cs typeface="Arial" charset="0"/>
              </a:rPr>
              <a:t>Incidental irrigation during late Khariff and Rabi by storing water at the end of monsoon mainly through lifting devices. </a:t>
            </a:r>
          </a:p>
          <a:p>
            <a:pPr marL="914400" indent="-457200" algn="just" eaLnBrk="1" hangingPunct="1">
              <a:spcBef>
                <a:spcPts val="600"/>
              </a:spcBef>
              <a:spcAft>
                <a:spcPts val="1200"/>
              </a:spcAft>
              <a:buFontTx/>
              <a:buBlip>
                <a:blip r:embed="rId2"/>
              </a:buBlip>
              <a:defRPr/>
            </a:pPr>
            <a:r>
              <a:rPr lang="en-US" sz="2600" dirty="0">
                <a:latin typeface="Arial" charset="0"/>
                <a:cs typeface="Arial" charset="0"/>
              </a:rPr>
              <a:t>Irrigation use of water flowing down drainage channels. </a:t>
            </a:r>
          </a:p>
          <a:p>
            <a:pPr marL="914400" indent="-457200" algn="just" eaLnBrk="1" hangingPunct="1">
              <a:spcBef>
                <a:spcPts val="600"/>
              </a:spcBef>
              <a:spcAft>
                <a:spcPts val="1200"/>
              </a:spcAft>
              <a:buFontTx/>
              <a:buBlip>
                <a:blip r:embed="rId2"/>
              </a:buBlip>
              <a:defRPr/>
            </a:pPr>
            <a:r>
              <a:rPr lang="en-US" sz="2600" dirty="0">
                <a:latin typeface="Arial" charset="0"/>
                <a:cs typeface="Arial" charset="0"/>
              </a:rPr>
              <a:t>Other uses like Drinking water, bathing, washing, fishing, recreation etc. </a:t>
            </a:r>
          </a:p>
          <a:p>
            <a:pPr algn="just" eaLnBrk="1" hangingPunct="1">
              <a:spcBef>
                <a:spcPts val="600"/>
              </a:spcBef>
              <a:spcAft>
                <a:spcPts val="1200"/>
              </a:spcAft>
              <a:defRPr/>
            </a:pPr>
            <a:r>
              <a:rPr lang="en-US" sz="2600" dirty="0">
                <a:solidFill>
                  <a:schemeClr val="accent2"/>
                </a:solidFill>
                <a:latin typeface="Arial" charset="0"/>
                <a:cs typeface="Arial"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
          <p:cNvSpPr txBox="1">
            <a:spLocks noChangeArrowheads="1"/>
          </p:cNvSpPr>
          <p:nvPr/>
        </p:nvSpPr>
        <p:spPr bwMode="auto">
          <a:xfrm>
            <a:off x="1600200" y="76200"/>
            <a:ext cx="7543800" cy="588963"/>
          </a:xfrm>
          <a:prstGeom prst="rect">
            <a:avLst/>
          </a:prstGeom>
          <a:gradFill rotWithShape="0">
            <a:gsLst>
              <a:gs pos="0">
                <a:srgbClr val="CC3300"/>
              </a:gs>
              <a:gs pos="100000">
                <a:srgbClr val="5E1800"/>
              </a:gs>
            </a:gsLst>
            <a:lin ang="0" scaled="1"/>
          </a:gradFill>
          <a:ln w="9525">
            <a:solidFill>
              <a:schemeClr val="folHlink"/>
            </a:solidFill>
            <a:miter lim="800000"/>
            <a:headEnd/>
            <a:tailEnd/>
          </a:ln>
        </p:spPr>
        <p:txBody>
          <a:bodyPr>
            <a:spAutoFit/>
          </a:bodyPr>
          <a:lstStyle/>
          <a:p>
            <a:pPr algn="ctr" eaLnBrk="1" hangingPunct="1"/>
            <a:r>
              <a:rPr lang="en-US" sz="3200" b="1" dirty="0">
                <a:latin typeface="Book Antiqua" pitchFamily="18" charset="0"/>
              </a:rPr>
              <a:t>Selection Criteria</a:t>
            </a:r>
          </a:p>
        </p:txBody>
      </p:sp>
      <p:sp>
        <p:nvSpPr>
          <p:cNvPr id="7" name="Text Box 11"/>
          <p:cNvSpPr txBox="1">
            <a:spLocks noChangeArrowheads="1"/>
          </p:cNvSpPr>
          <p:nvPr/>
        </p:nvSpPr>
        <p:spPr bwMode="auto">
          <a:xfrm>
            <a:off x="304800" y="685800"/>
            <a:ext cx="8610600" cy="5861050"/>
          </a:xfrm>
          <a:prstGeom prst="rect">
            <a:avLst/>
          </a:prstGeom>
          <a:noFill/>
          <a:ln w="9525">
            <a:noFill/>
            <a:miter lim="800000"/>
            <a:headEnd/>
            <a:tailEnd/>
          </a:ln>
        </p:spPr>
        <p:txBody>
          <a:bodyPr>
            <a:spAutoFit/>
          </a:bodyPr>
          <a:lstStyle/>
          <a:p>
            <a:pPr marL="457200" indent="-457200" algn="just" eaLnBrk="1" hangingPunct="1">
              <a:spcBef>
                <a:spcPts val="600"/>
              </a:spcBef>
              <a:spcAft>
                <a:spcPts val="600"/>
              </a:spcAft>
              <a:buFontTx/>
              <a:buBlip>
                <a:blip r:embed="rId2"/>
              </a:buBlip>
            </a:pPr>
            <a:r>
              <a:rPr lang="en-US" sz="2600" dirty="0">
                <a:latin typeface="Arial" charset="0"/>
                <a:cs typeface="Arial" charset="0"/>
              </a:rPr>
              <a:t>Blocks having less than 35% irrigation coverage to be considered on priority. </a:t>
            </a:r>
          </a:p>
          <a:p>
            <a:pPr marL="457200" indent="-457200" algn="just" eaLnBrk="1" hangingPunct="1">
              <a:spcBef>
                <a:spcPts val="600"/>
              </a:spcBef>
              <a:spcAft>
                <a:spcPts val="600"/>
              </a:spcAft>
              <a:buFontTx/>
              <a:buBlip>
                <a:blip r:embed="rId2"/>
              </a:buBlip>
            </a:pPr>
            <a:r>
              <a:rPr lang="en-US" sz="2600" dirty="0">
                <a:latin typeface="Arial" charset="0"/>
                <a:cs typeface="Arial" charset="0"/>
              </a:rPr>
              <a:t>Areas where farmers are using traditional irrigation by constructing temporary cross bunds on 	streams. </a:t>
            </a:r>
          </a:p>
          <a:p>
            <a:pPr marL="457200" indent="-457200" algn="just" eaLnBrk="1" hangingPunct="1">
              <a:spcBef>
                <a:spcPts val="600"/>
              </a:spcBef>
              <a:spcAft>
                <a:spcPts val="600"/>
              </a:spcAft>
              <a:buFontTx/>
              <a:buBlip>
                <a:blip r:embed="rId2"/>
              </a:buBlip>
            </a:pPr>
            <a:r>
              <a:rPr lang="en-US" sz="2600" dirty="0">
                <a:latin typeface="Arial" charset="0"/>
                <a:cs typeface="Arial" charset="0"/>
              </a:rPr>
              <a:t>Where the farmers are willing to take up operation &amp; maintenance of the structure. </a:t>
            </a:r>
          </a:p>
          <a:p>
            <a:pPr marL="457200" indent="-457200" algn="just" eaLnBrk="1" hangingPunct="1">
              <a:spcBef>
                <a:spcPts val="600"/>
              </a:spcBef>
              <a:spcAft>
                <a:spcPts val="600"/>
              </a:spcAft>
              <a:buFontTx/>
              <a:buBlip>
                <a:blip r:embed="rId2"/>
              </a:buBlip>
            </a:pPr>
            <a:r>
              <a:rPr lang="en-US" sz="2600" dirty="0">
                <a:latin typeface="Arial" charset="0"/>
                <a:cs typeface="Arial" charset="0"/>
              </a:rPr>
              <a:t>The newly constructed structure should not have any adverse impact on the hydrological efficacy of the existing, ongoing and future major, medium, minor (flow) irrigation and minor (lift) irrigation projects. </a:t>
            </a:r>
          </a:p>
          <a:p>
            <a:pPr marL="457200" indent="-457200" algn="just" eaLnBrk="1" hangingPunct="1">
              <a:spcBef>
                <a:spcPts val="600"/>
              </a:spcBef>
              <a:spcAft>
                <a:spcPts val="600"/>
              </a:spcAft>
              <a:buFontTx/>
              <a:buBlip>
                <a:blip r:embed="rId2"/>
              </a:buBlip>
            </a:pPr>
            <a:r>
              <a:rPr lang="en-US" sz="2600" dirty="0">
                <a:latin typeface="Arial" charset="0"/>
                <a:cs typeface="Arial" charset="0"/>
              </a:rPr>
              <a:t>In-stream storage will be developed near urban centers if suitable rivers and locations available for multipurpose domestic and irrigation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762000" y="0"/>
            <a:ext cx="7543800" cy="588963"/>
          </a:xfrm>
          <a:prstGeom prst="rect">
            <a:avLst/>
          </a:prstGeom>
          <a:gradFill rotWithShape="0">
            <a:gsLst>
              <a:gs pos="0">
                <a:srgbClr val="CC3300"/>
              </a:gs>
              <a:gs pos="100000">
                <a:srgbClr val="5E1800"/>
              </a:gs>
            </a:gsLst>
            <a:lin ang="0" scaled="1"/>
          </a:gradFill>
          <a:ln w="9525">
            <a:solidFill>
              <a:schemeClr val="folHlink"/>
            </a:solidFill>
            <a:miter lim="800000"/>
            <a:headEnd/>
            <a:tailEnd/>
          </a:ln>
        </p:spPr>
        <p:txBody>
          <a:bodyPr>
            <a:spAutoFit/>
          </a:bodyPr>
          <a:lstStyle/>
          <a:p>
            <a:pPr eaLnBrk="1" hangingPunct="1"/>
            <a:r>
              <a:rPr lang="en-US" sz="3200" dirty="0">
                <a:latin typeface="Book Antiqua" pitchFamily="18" charset="0"/>
              </a:rPr>
              <a:t>Salient Features &amp; Types of Check Dams</a:t>
            </a:r>
          </a:p>
        </p:txBody>
      </p:sp>
      <p:sp>
        <p:nvSpPr>
          <p:cNvPr id="7" name="Text Box 11"/>
          <p:cNvSpPr txBox="1">
            <a:spLocks noChangeArrowheads="1"/>
          </p:cNvSpPr>
          <p:nvPr/>
        </p:nvSpPr>
        <p:spPr bwMode="auto">
          <a:xfrm>
            <a:off x="0" y="750888"/>
            <a:ext cx="8991600" cy="5708650"/>
          </a:xfrm>
          <a:prstGeom prst="rect">
            <a:avLst/>
          </a:prstGeom>
          <a:noFill/>
          <a:ln w="9525">
            <a:noFill/>
            <a:miter lim="800000"/>
            <a:headEnd/>
            <a:tailEnd/>
          </a:ln>
        </p:spPr>
        <p:txBody>
          <a:bodyPr>
            <a:spAutoFit/>
          </a:bodyPr>
          <a:lstStyle/>
          <a:p>
            <a:pPr marL="914400" indent="-457200" algn="just" eaLnBrk="1" hangingPunct="1">
              <a:spcBef>
                <a:spcPts val="600"/>
              </a:spcBef>
              <a:spcAft>
                <a:spcPts val="1200"/>
              </a:spcAft>
              <a:buFontTx/>
              <a:buBlip>
                <a:blip r:embed="rId2"/>
              </a:buBlip>
            </a:pPr>
            <a:r>
              <a:rPr lang="en-US" sz="2600" dirty="0">
                <a:latin typeface="Arial" charset="0"/>
                <a:cs typeface="Arial" charset="0"/>
              </a:rPr>
              <a:t>Check dams, up to a height of 2.0 </a:t>
            </a:r>
            <a:r>
              <a:rPr lang="en-US" sz="2600" dirty="0" err="1">
                <a:latin typeface="Arial" charset="0"/>
                <a:cs typeface="Arial" charset="0"/>
              </a:rPr>
              <a:t>mt</a:t>
            </a:r>
            <a:r>
              <a:rPr lang="en-US" sz="2600" dirty="0">
                <a:latin typeface="Arial" charset="0"/>
                <a:cs typeface="Arial" charset="0"/>
              </a:rPr>
              <a:t>. can be constructed across small tributaries / </a:t>
            </a:r>
            <a:r>
              <a:rPr lang="en-US" sz="2600" dirty="0" err="1">
                <a:latin typeface="Arial" charset="0"/>
                <a:cs typeface="Arial" charset="0"/>
              </a:rPr>
              <a:t>nallah</a:t>
            </a:r>
            <a:r>
              <a:rPr lang="en-US" sz="2600" dirty="0">
                <a:latin typeface="Arial" charset="0"/>
                <a:cs typeface="Arial" charset="0"/>
              </a:rPr>
              <a:t> / drainage channel within the banks and streams in middle and higher reaches (within approx. 50 </a:t>
            </a:r>
            <a:r>
              <a:rPr lang="en-US" sz="2600" dirty="0" err="1">
                <a:latin typeface="Arial" charset="0"/>
                <a:cs typeface="Arial" charset="0"/>
              </a:rPr>
              <a:t>mts</a:t>
            </a:r>
            <a:r>
              <a:rPr lang="en-US" sz="2600" dirty="0">
                <a:latin typeface="Arial" charset="0"/>
                <a:cs typeface="Arial" charset="0"/>
              </a:rPr>
              <a:t>. wide) : Low cost structures, irrigation by beneficiaries through own arrangements - lift or flow, operated by beneficiaries. Diversion weir type structure.</a:t>
            </a:r>
          </a:p>
          <a:p>
            <a:pPr marL="914400" indent="-457200" algn="just" eaLnBrk="1" hangingPunct="1">
              <a:spcBef>
                <a:spcPts val="600"/>
              </a:spcBef>
              <a:spcAft>
                <a:spcPts val="1200"/>
              </a:spcAft>
              <a:buFontTx/>
              <a:buBlip>
                <a:blip r:embed="rId2"/>
              </a:buBlip>
            </a:pPr>
            <a:r>
              <a:rPr lang="en-US" sz="2600" dirty="0">
                <a:latin typeface="Arial" charset="0"/>
                <a:cs typeface="Arial" charset="0"/>
              </a:rPr>
              <a:t>Check dams in deltaic rivers/ drainage channel (lower reaches) (within approx 50 </a:t>
            </a:r>
            <a:r>
              <a:rPr lang="en-US" sz="2600" dirty="0" err="1">
                <a:latin typeface="Arial" charset="0"/>
                <a:cs typeface="Arial" charset="0"/>
              </a:rPr>
              <a:t>mts</a:t>
            </a:r>
            <a:r>
              <a:rPr lang="en-US" sz="2600" dirty="0">
                <a:latin typeface="Arial" charset="0"/>
                <a:cs typeface="Arial" charset="0"/>
              </a:rPr>
              <a:t>. wide) : Mostly for irrigation through lift, operated by beneficiaries.</a:t>
            </a:r>
          </a:p>
          <a:p>
            <a:pPr marL="914400" indent="-457200" algn="just" eaLnBrk="1" hangingPunct="1">
              <a:spcBef>
                <a:spcPts val="600"/>
              </a:spcBef>
              <a:spcAft>
                <a:spcPts val="1200"/>
              </a:spcAft>
              <a:buFontTx/>
              <a:buBlip>
                <a:blip r:embed="rId2"/>
              </a:buBlip>
            </a:pPr>
            <a:r>
              <a:rPr lang="en-US" sz="2600" dirty="0">
                <a:latin typeface="Arial" charset="0"/>
                <a:cs typeface="Arial" charset="0"/>
              </a:rPr>
              <a:t>Storage across major rivers and streams having higher width and huge flood water discharge: Irrigation purpose, to be operated by Department.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ppt_x</p:attrName>
                                        </p:attrNameLst>
                                      </p:cBhvr>
                                      <p:tavLst>
                                        <p:tav tm="0">
                                          <p:val>
                                            <p:strVal val="#ppt_x-.2"/>
                                          </p:val>
                                        </p:tav>
                                        <p:tav tm="100000">
                                          <p:val>
                                            <p:strVal val="#ppt_x"/>
                                          </p:val>
                                        </p:tav>
                                      </p:tavLst>
                                    </p:anim>
                                    <p:anim calcmode="lin" valueType="num">
                                      <p:cBhvr>
                                        <p:cTn id="1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9270024"/>
          <p:cNvPicPr>
            <a:picLocks noGrp="1" noChangeAspect="1" noChangeArrowheads="1"/>
          </p:cNvPicPr>
          <p:nvPr>
            <p:ph sz="quarter" idx="1"/>
          </p:nvPr>
        </p:nvPicPr>
        <p:blipFill>
          <a:blip r:embed="rId2"/>
          <a:srcRect/>
          <a:stretch>
            <a:fillRect/>
          </a:stretch>
        </p:blipFill>
        <p:spPr>
          <a:xfrm>
            <a:off x="76200" y="609600"/>
            <a:ext cx="4419600" cy="2971800"/>
          </a:xfrm>
        </p:spPr>
      </p:pic>
      <p:pic>
        <p:nvPicPr>
          <p:cNvPr id="5" name="Picture 3" descr="DSC01307"/>
          <p:cNvPicPr>
            <a:picLocks noChangeAspect="1" noChangeArrowheads="1"/>
          </p:cNvPicPr>
          <p:nvPr/>
        </p:nvPicPr>
        <p:blipFill>
          <a:blip r:embed="rId3"/>
          <a:srcRect/>
          <a:stretch>
            <a:fillRect/>
          </a:stretch>
        </p:blipFill>
        <p:spPr bwMode="auto">
          <a:xfrm>
            <a:off x="4572000" y="609600"/>
            <a:ext cx="4572000" cy="2971800"/>
          </a:xfrm>
          <a:prstGeom prst="rect">
            <a:avLst/>
          </a:prstGeom>
          <a:noFill/>
          <a:ln w="9525">
            <a:noFill/>
            <a:miter lim="800000"/>
            <a:headEnd/>
            <a:tailEnd/>
          </a:ln>
        </p:spPr>
      </p:pic>
      <p:pic>
        <p:nvPicPr>
          <p:cNvPr id="6" name="Picture 4" descr="Hirapur Check Dam"/>
          <p:cNvPicPr>
            <a:picLocks noChangeAspect="1" noChangeArrowheads="1"/>
          </p:cNvPicPr>
          <p:nvPr/>
        </p:nvPicPr>
        <p:blipFill>
          <a:blip r:embed="rId4"/>
          <a:srcRect/>
          <a:stretch>
            <a:fillRect/>
          </a:stretch>
        </p:blipFill>
        <p:spPr bwMode="auto">
          <a:xfrm>
            <a:off x="4572000" y="3657600"/>
            <a:ext cx="4495800" cy="3200400"/>
          </a:xfrm>
          <a:prstGeom prst="rect">
            <a:avLst/>
          </a:prstGeom>
          <a:noFill/>
          <a:ln w="9525">
            <a:noFill/>
            <a:miter lim="800000"/>
            <a:headEnd/>
            <a:tailEnd/>
          </a:ln>
        </p:spPr>
      </p:pic>
      <p:sp>
        <p:nvSpPr>
          <p:cNvPr id="7" name="Text Box 5"/>
          <p:cNvSpPr txBox="1">
            <a:spLocks noChangeArrowheads="1"/>
          </p:cNvSpPr>
          <p:nvPr/>
        </p:nvSpPr>
        <p:spPr bwMode="auto">
          <a:xfrm>
            <a:off x="0" y="0"/>
            <a:ext cx="9144000" cy="641350"/>
          </a:xfrm>
          <a:prstGeom prst="rect">
            <a:avLst/>
          </a:prstGeom>
          <a:noFill/>
          <a:ln w="12700" algn="ctr">
            <a:noFill/>
            <a:miter lim="800000"/>
            <a:headEnd/>
            <a:tailEnd/>
          </a:ln>
        </p:spPr>
        <p:txBody>
          <a:bodyPr>
            <a:spAutoFit/>
          </a:bodyPr>
          <a:lstStyle/>
          <a:p>
            <a:pPr algn="ctr">
              <a:spcBef>
                <a:spcPct val="50000"/>
              </a:spcBef>
            </a:pPr>
            <a:r>
              <a:rPr lang="en-US" sz="3600" b="1" dirty="0">
                <a:latin typeface="Bookman Old Style" pitchFamily="18" charset="0"/>
              </a:rPr>
              <a:t>Check Dams closed by Sand Bags</a:t>
            </a:r>
          </a:p>
        </p:txBody>
      </p:sp>
      <p:pic>
        <p:nvPicPr>
          <p:cNvPr id="8" name="Picture 6" descr="DSCN5266"/>
          <p:cNvPicPr>
            <a:picLocks noChangeAspect="1" noChangeArrowheads="1"/>
          </p:cNvPicPr>
          <p:nvPr/>
        </p:nvPicPr>
        <p:blipFill>
          <a:blip r:embed="rId5"/>
          <a:srcRect/>
          <a:stretch>
            <a:fillRect/>
          </a:stretch>
        </p:blipFill>
        <p:spPr bwMode="auto">
          <a:xfrm>
            <a:off x="76200" y="3657600"/>
            <a:ext cx="44196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ppt_x</p:attrName>
                                        </p:attrNameLst>
                                      </p:cBhvr>
                                      <p:tavLst>
                                        <p:tav tm="0">
                                          <p:val>
                                            <p:strVal val="#ppt_x-.2"/>
                                          </p:val>
                                        </p:tav>
                                        <p:tav tm="100000">
                                          <p:val>
                                            <p:strVal val="#ppt_x"/>
                                          </p:val>
                                        </p:tav>
                                      </p:tavLst>
                                    </p:anim>
                                    <p:anim calcmode="lin" valueType="num">
                                      <p:cBhvr>
                                        <p:cTn id="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ppt_x</p:attrName>
                                        </p:attrNameLst>
                                      </p:cBhvr>
                                      <p:tavLst>
                                        <p:tav tm="0">
                                          <p:val>
                                            <p:strVal val="#ppt_x-.2"/>
                                          </p:val>
                                        </p:tav>
                                        <p:tav tm="100000">
                                          <p:val>
                                            <p:strVal val="#ppt_x"/>
                                          </p:val>
                                        </p:tav>
                                      </p:tavLst>
                                    </p:anim>
                                    <p:anim calcmode="lin" valueType="num">
                                      <p:cBhvr>
                                        <p:cTn id="22"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ppt_x</p:attrName>
                                        </p:attrNameLst>
                                      </p:cBhvr>
                                      <p:tavLst>
                                        <p:tav tm="0">
                                          <p:val>
                                            <p:strVal val="#ppt_x-.2"/>
                                          </p:val>
                                        </p:tav>
                                        <p:tav tm="100000">
                                          <p:val>
                                            <p:strVal val="#ppt_x"/>
                                          </p:val>
                                        </p:tav>
                                      </p:tavLst>
                                    </p:anim>
                                    <p:anim calcmode="lin" valueType="num">
                                      <p:cBhvr>
                                        <p:cTn id="2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ppt_x</p:attrName>
                                        </p:attrNameLst>
                                      </p:cBhvr>
                                      <p:tavLst>
                                        <p:tav tm="0">
                                          <p:val>
                                            <p:strVal val="#ppt_x-.2"/>
                                          </p:val>
                                        </p:tav>
                                        <p:tav tm="100000">
                                          <p:val>
                                            <p:strVal val="#ppt_x"/>
                                          </p:val>
                                        </p:tav>
                                      </p:tavLst>
                                    </p:anim>
                                    <p:anim calcmode="lin" valueType="num">
                                      <p:cBhvr>
                                        <p:cTn id="3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990600"/>
            <a:ext cx="5723042" cy="1569660"/>
          </a:xfrm>
          <a:prstGeom prst="rect">
            <a:avLst/>
          </a:prstGeom>
          <a:noFill/>
        </p:spPr>
        <p:txBody>
          <a:bodyPr wrap="none" lIns="91440" tIns="45720" rIns="91440" bIns="45720">
            <a:spAutoFit/>
          </a:bodyPr>
          <a:lstStyle/>
          <a:p>
            <a:pPr algn="ctr"/>
            <a:r>
              <a:rPr lang="en-US"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THANKS</a:t>
            </a:r>
            <a:endParaRPr lang="en-US" sz="96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set>
                                      <p:cBhvr>
                                        <p:cTn id="7" dur="455" fill="hold">
                                          <p:stCondLst>
                                            <p:cond delay="0"/>
                                          </p:stCondLst>
                                        </p:cTn>
                                        <p:tgtEl>
                                          <p:spTgt spid="5"/>
                                        </p:tgtEl>
                                        <p:attrNameLst>
                                          <p:attrName>style.rotation</p:attrName>
                                        </p:attrNameLst>
                                      </p:cBhvr>
                                      <p:to>
                                        <p:strVal val="-45.0"/>
                                      </p:to>
                                    </p:set>
                                    <p:anim calcmode="lin" valueType="num">
                                      <p:cBhvr>
                                        <p:cTn id="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ater-cycle.jpe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52400"/>
            <a:ext cx="8343438" cy="830997"/>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smtClean="0">
                <a:ln w="50800"/>
              </a:rPr>
              <a:t>MAIN COMPONENTS OF IT:</a:t>
            </a:r>
            <a:endParaRPr lang="en-US" sz="4800" b="1" cap="none" spc="0" dirty="0">
              <a:ln w="50800"/>
              <a:effectLst/>
            </a:endParaRPr>
          </a:p>
        </p:txBody>
      </p:sp>
      <p:sp>
        <p:nvSpPr>
          <p:cNvPr id="6" name="Rectangle 5"/>
          <p:cNvSpPr/>
          <p:nvPr/>
        </p:nvSpPr>
        <p:spPr>
          <a:xfrm>
            <a:off x="914400" y="1295400"/>
            <a:ext cx="6477000" cy="5262979"/>
          </a:xfrm>
          <a:prstGeom prst="rect">
            <a:avLst/>
          </a:prstGeom>
        </p:spPr>
        <p:txBody>
          <a:bodyPr wrap="square">
            <a:spAutoFit/>
          </a:bodyPr>
          <a:lstStyle/>
          <a:p>
            <a:r>
              <a:rPr lang="en-US" sz="4800" dirty="0" smtClean="0"/>
              <a:t>1. Evaporation</a:t>
            </a:r>
          </a:p>
          <a:p>
            <a:r>
              <a:rPr lang="en-US" sz="4800" dirty="0" smtClean="0"/>
              <a:t>2. Transpiration</a:t>
            </a:r>
          </a:p>
          <a:p>
            <a:r>
              <a:rPr lang="en-US" sz="4800" dirty="0" smtClean="0"/>
              <a:t>3. Precipitation</a:t>
            </a:r>
          </a:p>
          <a:p>
            <a:r>
              <a:rPr lang="en-US" sz="4800" dirty="0" smtClean="0"/>
              <a:t>4. Infiltration</a:t>
            </a:r>
          </a:p>
          <a:p>
            <a:r>
              <a:rPr lang="en-US" sz="4800" dirty="0" smtClean="0"/>
              <a:t>5. Condensation</a:t>
            </a:r>
          </a:p>
          <a:p>
            <a:r>
              <a:rPr lang="en-US" sz="4800" dirty="0" smtClean="0"/>
              <a:t>6.Run off</a:t>
            </a:r>
          </a:p>
          <a:p>
            <a:r>
              <a:rPr lang="en-US" sz="4800" dirty="0" smtClean="0"/>
              <a:t>7.Ground water flow.</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6"/>
                                        </p:tgtEl>
                                        <p:attrNameLst>
                                          <p:attrName>ppt_y</p:attrName>
                                        </p:attrNameLst>
                                      </p:cBhvr>
                                      <p:tavLst>
                                        <p:tav tm="0">
                                          <p:val>
                                            <p:strVal val="#ppt_y"/>
                                          </p:val>
                                        </p:tav>
                                        <p:tav tm="100000">
                                          <p:val>
                                            <p:strVal val="#ppt_y"/>
                                          </p:val>
                                        </p:tav>
                                      </p:tavLst>
                                    </p:anim>
                                    <p:anim calcmode="lin" valueType="num">
                                      <p:cBhvr>
                                        <p:cTn id="16"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371600" y="304800"/>
            <a:ext cx="6324600" cy="6001643"/>
          </a:xfrm>
          <a:prstGeom prst="rect">
            <a:avLst/>
          </a:prstGeom>
        </p:spPr>
        <p:txBody>
          <a:bodyPr wrap="square">
            <a:spAutoFit/>
          </a:bodyPr>
          <a:lstStyle/>
          <a:p>
            <a:r>
              <a:rPr lang="en-US" sz="4800" u="sng" dirty="0" smtClean="0">
                <a:hlinkClick r:id="rId2"/>
              </a:rPr>
              <a:t>What is </a:t>
            </a:r>
            <a:r>
              <a:rPr lang="en-US" sz="4800" b="1" u="sng" dirty="0" smtClean="0">
                <a:hlinkClick r:id="rId2"/>
              </a:rPr>
              <a:t>evaporation</a:t>
            </a:r>
            <a:r>
              <a:rPr lang="en-US" sz="4800" u="sng" dirty="0" smtClean="0">
                <a:hlinkClick r:id="rId2"/>
              </a:rPr>
              <a:t>?</a:t>
            </a:r>
            <a:endParaRPr lang="en-US" sz="4800" dirty="0" smtClean="0"/>
          </a:p>
          <a:p>
            <a:r>
              <a:rPr lang="en-US" sz="4800" dirty="0" smtClean="0"/>
              <a:t>Water rising into the air and changing into a gas is the process called </a:t>
            </a:r>
            <a:r>
              <a:rPr lang="en-US" sz="4800" b="1" dirty="0" smtClean="0"/>
              <a:t>evaporation</a:t>
            </a:r>
            <a:r>
              <a:rPr lang="en-US" sz="4800" dirty="0" smtClean="0"/>
              <a:t>. This is caused by high temperature, high wind and low humidity</a:t>
            </a:r>
            <a:endParaRPr lang="en-US" sz="4800" dirty="0"/>
          </a:p>
        </p:txBody>
      </p:sp>
      <p:sp>
        <p:nvSpPr>
          <p:cNvPr id="8" name="Rectangle 7"/>
          <p:cNvSpPr/>
          <p:nvPr/>
        </p:nvSpPr>
        <p:spPr>
          <a:xfrm>
            <a:off x="304800" y="-152400"/>
            <a:ext cx="987771" cy="1569660"/>
          </a:xfrm>
          <a:prstGeom prst="rect">
            <a:avLst/>
          </a:prstGeom>
        </p:spPr>
        <p:txBody>
          <a:bodyPr wrap="none">
            <a:spAutoFit/>
          </a:bodyPr>
          <a:lstStyle/>
          <a:p>
            <a:pPr lvl="0" algn="ctr"/>
            <a:r>
              <a:rPr lang="en-US" sz="9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1.</a:t>
            </a:r>
            <a:endPar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6"/>
                                        </p:tgtEl>
                                        <p:attrNameLst>
                                          <p:attrName>ppt_y</p:attrName>
                                        </p:attrNameLst>
                                      </p:cBhvr>
                                      <p:tavLst>
                                        <p:tav tm="0">
                                          <p:val>
                                            <p:strVal val="#ppt_y"/>
                                          </p:val>
                                        </p:tav>
                                        <p:tav tm="100000">
                                          <p:val>
                                            <p:strVal val="#ppt_y"/>
                                          </p:val>
                                        </p:tav>
                                      </p:tavLst>
                                    </p:anim>
                                    <p:anim calcmode="lin" valueType="num">
                                      <p:cBhvr>
                                        <p:cTn id="18"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3.jp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Them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401</TotalTime>
  <Words>1371</Words>
  <Application>Microsoft Office PowerPoint</Application>
  <PresentationFormat>On-screen Show (4:3)</PresentationFormat>
  <Paragraphs>163</Paragraphs>
  <Slides>59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59</vt:i4>
      </vt:variant>
    </vt:vector>
  </HeadingPairs>
  <TitlesOfParts>
    <vt:vector size="62" baseType="lpstr">
      <vt:lpstr>Default Theme</vt:lpstr>
      <vt:lpstr>Apex</vt:lpstr>
      <vt:lpstr>Package</vt:lpstr>
      <vt:lpstr>VADODARA INSTITUTE OF ENGINEERING  Institute Code : 080</vt:lpstr>
      <vt:lpstr>HYDROLOGICAL CYCLE,  DAMS,  BARRAGES, WIERS</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anand</dc:creator>
  <cp:lastModifiedBy>dhartisoni</cp:lastModifiedBy>
  <cp:revision>57</cp:revision>
  <dcterms:created xsi:type="dcterms:W3CDTF">2013-10-18T17:45:53Z</dcterms:created>
  <dcterms:modified xsi:type="dcterms:W3CDTF">2013-12-26T06:27:41Z</dcterms:modified>
</cp:coreProperties>
</file>